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62"/>
  </p:notesMasterIdLst>
  <p:handoutMasterIdLst>
    <p:handoutMasterId r:id="rId63"/>
  </p:handoutMasterIdLst>
  <p:sldIdLst>
    <p:sldId id="845" r:id="rId2"/>
    <p:sldId id="921" r:id="rId3"/>
    <p:sldId id="925" r:id="rId4"/>
    <p:sldId id="926" r:id="rId5"/>
    <p:sldId id="928" r:id="rId6"/>
    <p:sldId id="970" r:id="rId7"/>
    <p:sldId id="927" r:id="rId8"/>
    <p:sldId id="847" r:id="rId9"/>
    <p:sldId id="975" r:id="rId10"/>
    <p:sldId id="848" r:id="rId11"/>
    <p:sldId id="849" r:id="rId12"/>
    <p:sldId id="929" r:id="rId13"/>
    <p:sldId id="850" r:id="rId14"/>
    <p:sldId id="930" r:id="rId15"/>
    <p:sldId id="853" r:id="rId16"/>
    <p:sldId id="854" r:id="rId17"/>
    <p:sldId id="855" r:id="rId18"/>
    <p:sldId id="856" r:id="rId19"/>
    <p:sldId id="857" r:id="rId20"/>
    <p:sldId id="858" r:id="rId21"/>
    <p:sldId id="860" r:id="rId22"/>
    <p:sldId id="861" r:id="rId23"/>
    <p:sldId id="862" r:id="rId24"/>
    <p:sldId id="951" r:id="rId25"/>
    <p:sldId id="978" r:id="rId26"/>
    <p:sldId id="950" r:id="rId27"/>
    <p:sldId id="976" r:id="rId28"/>
    <p:sldId id="977" r:id="rId29"/>
    <p:sldId id="863" r:id="rId30"/>
    <p:sldId id="960" r:id="rId31"/>
    <p:sldId id="864" r:id="rId32"/>
    <p:sldId id="865" r:id="rId33"/>
    <p:sldId id="933" r:id="rId34"/>
    <p:sldId id="932" r:id="rId35"/>
    <p:sldId id="868" r:id="rId36"/>
    <p:sldId id="937" r:id="rId37"/>
    <p:sldId id="936" r:id="rId38"/>
    <p:sldId id="947" r:id="rId39"/>
    <p:sldId id="948" r:id="rId40"/>
    <p:sldId id="963" r:id="rId41"/>
    <p:sldId id="961" r:id="rId42"/>
    <p:sldId id="962" r:id="rId43"/>
    <p:sldId id="935" r:id="rId44"/>
    <p:sldId id="883" r:id="rId45"/>
    <p:sldId id="884" r:id="rId46"/>
    <p:sldId id="885" r:id="rId47"/>
    <p:sldId id="886" r:id="rId48"/>
    <p:sldId id="957" r:id="rId49"/>
    <p:sldId id="958" r:id="rId50"/>
    <p:sldId id="959" r:id="rId51"/>
    <p:sldId id="887" r:id="rId52"/>
    <p:sldId id="888" r:id="rId53"/>
    <p:sldId id="889" r:id="rId54"/>
    <p:sldId id="890" r:id="rId55"/>
    <p:sldId id="891" r:id="rId56"/>
    <p:sldId id="892" r:id="rId57"/>
    <p:sldId id="893" r:id="rId58"/>
    <p:sldId id="956" r:id="rId59"/>
    <p:sldId id="922" r:id="rId60"/>
    <p:sldId id="923" r:id="rId61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notes"/>
  <p:clrMru>
    <a:srgbClr val="FFB62C"/>
    <a:srgbClr val="FFBE41"/>
    <a:srgbClr val="FFCF42"/>
    <a:srgbClr val="FFAC25"/>
    <a:srgbClr val="F1E9D4"/>
    <a:srgbClr val="EFECDE"/>
    <a:srgbClr val="C93C17"/>
    <a:srgbClr val="AE3F25"/>
    <a:srgbClr val="CC0000"/>
    <a:srgbClr val="9AA3A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980" autoAdjust="0"/>
    <p:restoredTop sz="81294" autoAdjust="0"/>
  </p:normalViewPr>
  <p:slideViewPr>
    <p:cSldViewPr snapToGrid="0" snapToObjects="1">
      <p:cViewPr varScale="1">
        <p:scale>
          <a:sx n="95" d="100"/>
          <a:sy n="95" d="100"/>
        </p:scale>
        <p:origin x="210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46464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F71C4775-038E-4BD1-9242-F28CEAFE1E67}" type="datetime1">
              <a:rPr lang="en-US" altLang="zh-CN"/>
              <a:pPr/>
              <a:t>5/11/2023</a:t>
            </a:fld>
            <a:endParaRPr lang="en-US" altLang="zh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zh-CN" altLang="zh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59F134FA-9695-4C21-97DD-446308E0B668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9910366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zh-CN" altLang="zh-C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9C7BAF47-B3A7-4D39-B557-C3208FB18231}" type="datetime1">
              <a:rPr lang="en-US" altLang="zh-CN"/>
              <a:pPr/>
              <a:t>5/11/2023</a:t>
            </a:fld>
            <a:endParaRPr lang="en-US" altLang="zh-C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zh-CN" altLang="zh-C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charset="0"/>
              </a:defRPr>
            </a:lvl1pPr>
          </a:lstStyle>
          <a:p>
            <a:endParaRPr lang="zh-CN" altLang="zh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</a:defRPr>
            </a:lvl1pPr>
          </a:lstStyle>
          <a:p>
            <a:fld id="{031566A6-1D7A-4A49-BCEE-6096B58DC584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43849731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3" charset="-128"/>
        <a:cs typeface="ＭＳ Ｐゴシック" pitchFamily="23" charset="-128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3" charset="-128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3" charset="-128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3" charset="-128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23" charset="-128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8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0659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zh-CN" altLang="zh-CN" dirty="0">
              <a:ea typeface="ＭＳ Ｐゴシック" charset="-128"/>
            </a:endParaRPr>
          </a:p>
        </p:txBody>
      </p:sp>
      <p:sp>
        <p:nvSpPr>
          <p:cNvPr id="70660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CC90BA6-737D-46DA-85D2-A84E393C545F}" type="slidenum">
              <a:rPr lang="en-US" altLang="zh-CN" sz="1200">
                <a:latin typeface="Calibri" charset="0"/>
              </a:rPr>
              <a:pPr eaLnBrk="1" hangingPunct="1"/>
              <a:t>1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400950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151238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892319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4844712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20991561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759113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7769163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870847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27048848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19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96448419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572508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11494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3860429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4880742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111944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52095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46919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6089340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356563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76670608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29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0886954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sz="14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8448305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579560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85628907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92035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4106569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i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1868548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FontTx/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0366282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5005549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94286970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3000"/>
              </a:spcAft>
              <a:buFont typeface="Arial" charset="0"/>
              <a:buNone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3741310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39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1940702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541004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7871759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41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78791058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2894809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625579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85000" lnSpcReduction="10000"/>
          </a:bodyPr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39700583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Aft>
                <a:spcPts val="1800"/>
              </a:spcAft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1635798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532608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1767117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FontTx/>
              <a:buNone/>
            </a:pPr>
            <a:endParaRPr kumimoji="1" lang="zh-CN" altLang="en-US" i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56467169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spcBef>
                <a:spcPts val="600"/>
              </a:spcBef>
              <a:buSzPct val="125000"/>
            </a:pPr>
            <a:endParaRPr lang="en-US" altLang="zh-CN" b="1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49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40959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019427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50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025994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lang="zh-CN" altLang="zh-CN" dirty="0">
              <a:ea typeface="ＭＳ Ｐゴシック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7556809-2D0C-4236-AC0E-8F61E360029C}" type="slidenum">
              <a:rPr lang="en-US" altLang="zh-CN" sz="1200">
                <a:latin typeface="Calibri" charset="0"/>
              </a:rPr>
              <a:pPr eaLnBrk="1" hangingPunct="1"/>
              <a:t>51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sz="120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52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640817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53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03813622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54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01079778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639763" lvl="1">
              <a:buSzTx/>
              <a:buFontTx/>
              <a:buNone/>
            </a:pP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55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126807105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56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2806365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57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7253606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82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sp>
      <p:sp>
        <p:nvSpPr>
          <p:cNvPr id="71683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buFontTx/>
              <a:buNone/>
            </a:pPr>
            <a:endParaRPr lang="zh-CN" altLang="zh-CN" dirty="0">
              <a:ea typeface="ＭＳ Ｐゴシック" charset="-128"/>
            </a:endParaRPr>
          </a:p>
        </p:txBody>
      </p:sp>
      <p:sp>
        <p:nvSpPr>
          <p:cNvPr id="71684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7556809-2D0C-4236-AC0E-8F61E360029C}" type="slidenum">
              <a:rPr lang="en-US" altLang="zh-CN" sz="1200">
                <a:latin typeface="Calibri" charset="0"/>
              </a:rPr>
              <a:pPr eaLnBrk="1" hangingPunct="1"/>
              <a:t>58</a:t>
            </a:fld>
            <a:endParaRPr lang="en-US" altLang="zh-CN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59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3730804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6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4199906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60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297123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47193755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 fontScale="92500" lnSpcReduction="10000"/>
          </a:bodyPr>
          <a:lstStyle/>
          <a:p>
            <a:pPr marL="0" marR="0" lvl="1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5524819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31566A6-1D7A-4A49-BCEE-6096B58DC584}" type="slidenum">
              <a:rPr lang="en-US" altLang="zh-CN" smtClean="0"/>
              <a:pPr/>
              <a:t>9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824974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4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fld id="{B74F1C18-1AE0-4692-85B4-B9EA2095AD73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8763" y="6356350"/>
            <a:ext cx="6088062" cy="365125"/>
          </a:xfrm>
        </p:spPr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FFB62C"/>
              </a:gs>
              <a:gs pos="48000">
                <a:srgbClr val="FFCF42"/>
              </a:gs>
            </a:gsLst>
            <a:path path="shape">
              <a:fillToRect l="50000" t="50000" r="50000" b="50000"/>
            </a:path>
            <a:tileRect/>
          </a:gradFill>
        </p:spPr>
        <p:txBody>
          <a:bodyPr>
            <a:normAutofit/>
          </a:bodyPr>
          <a:lstStyle>
            <a:lvl1pPr>
              <a:defRPr sz="2800" b="1">
                <a:solidFill>
                  <a:srgbClr val="0000FF"/>
                </a:solidFill>
                <a:effectLst/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40124568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C05D085-B848-4F19-8C7B-A1021560397C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829623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50BE424-2E58-403E-B152-EAED155FA15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69158240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DAED7E0-D5C3-40E0-A5FF-CA0FF98E6F36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192766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FFB62C"/>
              </a:gs>
              <a:gs pos="48000">
                <a:srgbClr val="FFCF42"/>
              </a:gs>
            </a:gsLst>
            <a:path path="shape">
              <a:fillToRect l="50000" t="50000" r="50000" b="50000"/>
            </a:path>
            <a:tileRect/>
          </a:gradFill>
        </p:spPr>
        <p:txBody>
          <a:bodyPr>
            <a:normAutofit/>
          </a:bodyPr>
          <a:lstStyle>
            <a:lvl1pPr>
              <a:defRPr sz="2800" b="1">
                <a:solidFill>
                  <a:srgbClr val="0000FF"/>
                </a:solidFill>
                <a:effectLst/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SzPct val="125000"/>
              <a:buFont typeface="Arial"/>
              <a:buNone/>
              <a:defRPr sz="2200" b="1">
                <a:latin typeface="Helvetica"/>
                <a:cs typeface="Helvetica"/>
              </a:defRPr>
            </a:lvl1pPr>
            <a:lvl2pPr marL="640080" indent="-228600">
              <a:spcBef>
                <a:spcPts val="600"/>
              </a:spcBef>
              <a:spcAft>
                <a:spcPts val="1200"/>
              </a:spcAft>
              <a:buSzPct val="100000"/>
              <a:buFont typeface="Helvetica Neue"/>
              <a:buChar char="•"/>
              <a:defRPr sz="2200" b="1">
                <a:latin typeface="Helvetica"/>
                <a:cs typeface="Helvetica"/>
              </a:defRPr>
            </a:lvl2pPr>
            <a:lvl3pPr marL="868680">
              <a:spcBef>
                <a:spcPts val="0"/>
              </a:spcBef>
              <a:spcAft>
                <a:spcPts val="600"/>
              </a:spcAft>
              <a:buSzPct val="100000"/>
              <a:buFont typeface="Wingdings" charset="2"/>
              <a:buChar char="§"/>
              <a:defRPr sz="2000" b="1">
                <a:latin typeface="Helvetica"/>
                <a:cs typeface="Helvetica"/>
              </a:defRPr>
            </a:lvl3pPr>
            <a:lvl4pPr>
              <a:defRPr b="1">
                <a:latin typeface="Helvetica"/>
                <a:cs typeface="Helvetica"/>
              </a:defRPr>
            </a:lvl4pPr>
            <a:lvl5pPr>
              <a:defRPr b="1"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8763" y="6356350"/>
            <a:ext cx="6088062" cy="365125"/>
          </a:xfrm>
        </p:spPr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fld id="{DE4EC3FD-8A9C-4596-B930-74CD5927A9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6593918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FFB62C"/>
              </a:gs>
              <a:gs pos="48000">
                <a:srgbClr val="FFCF42"/>
              </a:gs>
            </a:gsLst>
            <a:path path="shape">
              <a:fillToRect l="50000" t="50000" r="50000" b="50000"/>
            </a:path>
            <a:tileRect/>
          </a:gradFill>
        </p:spPr>
        <p:txBody>
          <a:bodyPr>
            <a:normAutofit/>
          </a:bodyPr>
          <a:lstStyle>
            <a:lvl1pPr>
              <a:defRPr sz="2800" b="1">
                <a:solidFill>
                  <a:srgbClr val="0000FF"/>
                </a:solidFill>
                <a:effectLst/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SzPct val="125000"/>
              <a:buFont typeface="Arial"/>
              <a:buNone/>
              <a:defRPr sz="2200" b="1">
                <a:latin typeface="Helvetica"/>
                <a:cs typeface="Helvetica"/>
              </a:defRPr>
            </a:lvl1pPr>
            <a:lvl2pPr marL="640080" indent="-228600">
              <a:spcBef>
                <a:spcPts val="600"/>
              </a:spcBef>
              <a:spcAft>
                <a:spcPts val="1200"/>
              </a:spcAft>
              <a:buSzPct val="100000"/>
              <a:buFont typeface="Helvetica Neue"/>
              <a:buChar char="•"/>
              <a:defRPr sz="2200" b="1">
                <a:latin typeface="Helvetica"/>
                <a:cs typeface="Helvetica"/>
              </a:defRPr>
            </a:lvl2pPr>
            <a:lvl3pPr marL="868680">
              <a:spcBef>
                <a:spcPts val="0"/>
              </a:spcBef>
              <a:spcAft>
                <a:spcPts val="600"/>
              </a:spcAft>
              <a:buSzPct val="100000"/>
              <a:buFont typeface="Wingdings" charset="2"/>
              <a:buChar char="§"/>
              <a:defRPr sz="2000" b="1">
                <a:latin typeface="Helvetica"/>
                <a:cs typeface="Helvetica"/>
              </a:defRPr>
            </a:lvl3pPr>
            <a:lvl4pPr>
              <a:defRPr b="1">
                <a:latin typeface="Helvetica"/>
                <a:cs typeface="Helvetica"/>
              </a:defRPr>
            </a:lvl4pPr>
            <a:lvl5pPr>
              <a:defRPr b="1"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8763" y="6356350"/>
            <a:ext cx="6088062" cy="365125"/>
          </a:xfrm>
        </p:spPr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fld id="{DE4EC3FD-8A9C-4596-B930-74CD5927A9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1171823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fld id="{28B385A0-D9EA-425D-9FB4-AEBA08D7602D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28763" y="6356350"/>
            <a:ext cx="6088062" cy="365125"/>
          </a:xfrm>
        </p:spPr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</p:spTree>
    <p:extLst>
      <p:ext uri="{BB962C8B-B14F-4D97-AF65-F5344CB8AC3E}">
        <p14:creationId xmlns:p14="http://schemas.microsoft.com/office/powerpoint/2010/main" val="364590994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FFB62C"/>
              </a:gs>
              <a:gs pos="48000">
                <a:srgbClr val="FFCF42"/>
              </a:gs>
            </a:gsLst>
            <a:path path="shape">
              <a:fillToRect l="50000" t="50000" r="50000" b="50000"/>
            </a:path>
            <a:tileRect/>
          </a:gra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>
            <a:lvl1pPr>
              <a:defRPr lang="en-US" sz="2800" b="1" dirty="0">
                <a:solidFill>
                  <a:srgbClr val="0000FF"/>
                </a:solidFill>
                <a:effectLst/>
                <a:latin typeface="Helvetica"/>
                <a:cs typeface="Helvetica"/>
              </a:defRPr>
            </a:lvl1pPr>
          </a:lstStyle>
          <a:p>
            <a:pPr lvl="0"/>
            <a:r>
              <a:rPr lang="en-US" dirty="0"/>
              <a:t>Click to edit Master title style</a:t>
            </a:r>
          </a:p>
        </p:txBody>
      </p:sp>
      <p:sp>
        <p:nvSpPr>
          <p:cNvPr id="10" name="Content Placeholder 2"/>
          <p:cNvSpPr>
            <a:spLocks noGrp="1"/>
          </p:cNvSpPr>
          <p:nvPr>
            <p:ph idx="1"/>
          </p:nvPr>
        </p:nvSpPr>
        <p:spPr>
          <a:xfrm>
            <a:off x="457200" y="1418736"/>
            <a:ext cx="4114800" cy="1408855"/>
          </a:xfr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SzPct val="125000"/>
              <a:buFont typeface="Arial"/>
              <a:buNone/>
              <a:defRPr sz="2200" b="1">
                <a:latin typeface="Helvetica"/>
                <a:cs typeface="Helvetica"/>
              </a:defRPr>
            </a:lvl1pPr>
            <a:lvl2pPr marL="640080" indent="-228600">
              <a:spcBef>
                <a:spcPts val="600"/>
              </a:spcBef>
              <a:spcAft>
                <a:spcPts val="1200"/>
              </a:spcAft>
              <a:buSzPct val="100000"/>
              <a:buFont typeface="Helvetica Neue"/>
              <a:buChar char="•"/>
              <a:defRPr sz="2200" b="1">
                <a:latin typeface="Helvetica"/>
                <a:cs typeface="Helvetica"/>
              </a:defRPr>
            </a:lvl2pPr>
            <a:lvl3pPr marL="868680">
              <a:spcBef>
                <a:spcPts val="0"/>
              </a:spcBef>
              <a:spcAft>
                <a:spcPts val="600"/>
              </a:spcAft>
              <a:buSzPct val="100000"/>
              <a:buFont typeface="Wingdings" charset="2"/>
              <a:buChar char="§"/>
              <a:defRPr sz="2000" b="1">
                <a:latin typeface="Helvetica"/>
                <a:cs typeface="Helvetica"/>
              </a:defRPr>
            </a:lvl3pPr>
            <a:lvl4pPr>
              <a:defRPr b="1">
                <a:latin typeface="Helvetica"/>
                <a:cs typeface="Helvetica"/>
              </a:defRPr>
            </a:lvl4pPr>
            <a:lvl5pPr>
              <a:defRPr b="1"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1" name="Content Placeholder 2"/>
          <p:cNvSpPr>
            <a:spLocks noGrp="1"/>
          </p:cNvSpPr>
          <p:nvPr>
            <p:ph idx="13"/>
          </p:nvPr>
        </p:nvSpPr>
        <p:spPr>
          <a:xfrm>
            <a:off x="4572000" y="1418736"/>
            <a:ext cx="4114800" cy="1408855"/>
          </a:xfr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SzPct val="125000"/>
              <a:buFont typeface="Arial"/>
              <a:buNone/>
              <a:defRPr sz="2200" b="1">
                <a:latin typeface="Helvetica"/>
                <a:cs typeface="Helvetica"/>
              </a:defRPr>
            </a:lvl1pPr>
            <a:lvl2pPr marL="640080" indent="-228600">
              <a:spcBef>
                <a:spcPts val="600"/>
              </a:spcBef>
              <a:spcAft>
                <a:spcPts val="1200"/>
              </a:spcAft>
              <a:buSzPct val="100000"/>
              <a:buFont typeface="Helvetica Neue"/>
              <a:buChar char="•"/>
              <a:defRPr sz="2200" b="1">
                <a:latin typeface="Helvetica"/>
                <a:cs typeface="Helvetica"/>
              </a:defRPr>
            </a:lvl2pPr>
            <a:lvl3pPr marL="868680">
              <a:spcBef>
                <a:spcPts val="0"/>
              </a:spcBef>
              <a:spcAft>
                <a:spcPts val="600"/>
              </a:spcAft>
              <a:buSzPct val="100000"/>
              <a:buFont typeface="Wingdings" charset="2"/>
              <a:buChar char="§"/>
              <a:defRPr sz="2000" b="1">
                <a:latin typeface="Helvetica"/>
                <a:cs typeface="Helvetica"/>
              </a:defRPr>
            </a:lvl3pPr>
            <a:lvl4pPr>
              <a:defRPr b="1">
                <a:latin typeface="Helvetica"/>
                <a:cs typeface="Helvetica"/>
              </a:defRPr>
            </a:lvl4pPr>
            <a:lvl5pPr>
              <a:defRPr b="1"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Slide Number Placeholder 6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>
                <a:latin typeface="Helvetica" charset="0"/>
                <a:cs typeface="Helvetica" charset="0"/>
              </a:defRPr>
            </a:lvl1pPr>
          </a:lstStyle>
          <a:p>
            <a:fld id="{CE4B0AA2-2243-4CC0-A6C3-1F97329D4E0A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5"/>
          </p:nvPr>
        </p:nvSpPr>
        <p:spPr>
          <a:xfrm>
            <a:off x="1528763" y="6356350"/>
            <a:ext cx="6088062" cy="365125"/>
          </a:xfrm>
        </p:spPr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</p:spTree>
    <p:extLst>
      <p:ext uri="{BB962C8B-B14F-4D97-AF65-F5344CB8AC3E}">
        <p14:creationId xmlns:p14="http://schemas.microsoft.com/office/powerpoint/2010/main" val="22685440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FFB62C"/>
              </a:gs>
              <a:gs pos="48000">
                <a:srgbClr val="FFCF42"/>
              </a:gs>
            </a:gsLst>
            <a:path path="shape">
              <a:fillToRect l="50000" t="50000" r="50000" b="50000"/>
            </a:path>
            <a:tileRect/>
          </a:gradFill>
        </p:spPr>
        <p:txBody>
          <a:bodyPr>
            <a:normAutofit/>
          </a:bodyPr>
          <a:lstStyle>
            <a:lvl1pPr>
              <a:defRPr sz="2800" b="1">
                <a:solidFill>
                  <a:srgbClr val="0000FF"/>
                </a:solidFill>
                <a:effectLst/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708525"/>
          </a:xfrm>
        </p:spPr>
        <p:txBody>
          <a:bodyPr/>
          <a:lstStyle>
            <a:lvl1pPr marL="0" indent="0">
              <a:spcBef>
                <a:spcPts val="600"/>
              </a:spcBef>
              <a:spcAft>
                <a:spcPts val="600"/>
              </a:spcAft>
              <a:buSzPct val="125000"/>
              <a:buFont typeface="Arial"/>
              <a:buNone/>
              <a:defRPr sz="2200" b="1">
                <a:latin typeface="Helvetica"/>
                <a:cs typeface="Helvetica"/>
              </a:defRPr>
            </a:lvl1pPr>
            <a:lvl2pPr marL="640080" indent="-228600">
              <a:spcBef>
                <a:spcPts val="600"/>
              </a:spcBef>
              <a:spcAft>
                <a:spcPts val="1200"/>
              </a:spcAft>
              <a:buSzPct val="100000"/>
              <a:buFont typeface="Helvetica Neue"/>
              <a:buChar char="•"/>
              <a:defRPr sz="2200" b="1">
                <a:latin typeface="Helvetica"/>
                <a:cs typeface="Helvetica"/>
              </a:defRPr>
            </a:lvl2pPr>
            <a:lvl3pPr marL="868680">
              <a:spcBef>
                <a:spcPts val="0"/>
              </a:spcBef>
              <a:spcAft>
                <a:spcPts val="600"/>
              </a:spcAft>
              <a:buSzPct val="100000"/>
              <a:buFont typeface="Wingdings" charset="2"/>
              <a:buChar char="§"/>
              <a:defRPr sz="2000" b="1">
                <a:latin typeface="Helvetica"/>
                <a:cs typeface="Helvetica"/>
              </a:defRPr>
            </a:lvl3pPr>
            <a:lvl4pPr>
              <a:defRPr b="1">
                <a:latin typeface="Helvetica"/>
                <a:cs typeface="Helvetica"/>
              </a:defRPr>
            </a:lvl4pPr>
            <a:lvl5pPr>
              <a:defRPr b="1">
                <a:latin typeface="Helvetica"/>
                <a:cs typeface="Helvetica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>
          <a:xfrm>
            <a:off x="1528763" y="6356350"/>
            <a:ext cx="6088062" cy="365125"/>
          </a:xfrm>
        </p:spPr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1000" b="1">
                <a:latin typeface="Helvetica" charset="0"/>
                <a:cs typeface="Helvetica" charset="0"/>
              </a:defRPr>
            </a:lvl1pPr>
          </a:lstStyle>
          <a:p>
            <a:fld id="{DE4EC3FD-8A9C-4596-B930-74CD5927A9C9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6212232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3063CB4-6554-41B3-80CB-AB0D80C8ECAD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1437205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1A4D1D5E-DE33-4B72-8B48-D8D0375ED170}" type="slidenum">
              <a:rPr lang="en-US" altLang="zh-CN"/>
              <a:pPr/>
              <a:t>‹#›</a:t>
            </a:fld>
            <a:endParaRPr lang="en-US" altLang="zh-CN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0" y="274638"/>
            <a:ext cx="9144000" cy="1143000"/>
          </a:xfrm>
          <a:gradFill flip="none" rotWithShape="1">
            <a:gsLst>
              <a:gs pos="0">
                <a:schemeClr val="accent6">
                  <a:lumMod val="40000"/>
                  <a:lumOff val="60000"/>
                </a:schemeClr>
              </a:gs>
              <a:gs pos="100000">
                <a:srgbClr val="FFB62C"/>
              </a:gs>
              <a:gs pos="48000">
                <a:srgbClr val="FFCF42"/>
              </a:gs>
            </a:gsLst>
            <a:path path="shape">
              <a:fillToRect l="50000" t="50000" r="50000" b="50000"/>
            </a:path>
            <a:tileRect/>
          </a:gradFill>
        </p:spPr>
        <p:txBody>
          <a:bodyPr>
            <a:normAutofit/>
          </a:bodyPr>
          <a:lstStyle>
            <a:lvl1pPr>
              <a:defRPr sz="2800" b="1">
                <a:solidFill>
                  <a:srgbClr val="0000FF"/>
                </a:solidFill>
                <a:effectLst/>
                <a:latin typeface="Helvetica"/>
                <a:cs typeface="Helvetica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598239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endParaRPr lang="zh-CN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E8B9F96-F6F7-4C06-9A5D-BD7E6FF76C82}" type="slidenum">
              <a:rPr lang="en-US" altLang="zh-CN"/>
              <a:pPr/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6698983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endParaRPr lang="zh-CN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r>
              <a:rPr lang="en-US" altLang="zh-CN"/>
              <a:t>Copyright © The McGraw-Hill Companies, Inc.  Permission required to reproduce or display Hartwell et al., 4th edition, Chapter 15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>
              <a:defRPr sz="1200">
                <a:solidFill>
                  <a:srgbClr val="898989"/>
                </a:solidFill>
                <a:latin typeface="Calibri" charset="0"/>
              </a:defRPr>
            </a:lvl1pPr>
          </a:lstStyle>
          <a:p>
            <a:fld id="{0234C729-F3B5-49DE-B9D6-4804D049F025}" type="slidenum">
              <a:rPr lang="en-US" altLang="zh-CN"/>
              <a:pPr/>
              <a:t>‹#›</a:t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8" r:id="rId1"/>
    <p:sldLayoutId id="2147483919" r:id="rId2"/>
    <p:sldLayoutId id="2147483909" r:id="rId3"/>
    <p:sldLayoutId id="2147483910" r:id="rId4"/>
    <p:sldLayoutId id="2147483911" r:id="rId5"/>
    <p:sldLayoutId id="2147483916" r:id="rId6"/>
    <p:sldLayoutId id="2147483902" r:id="rId7"/>
    <p:sldLayoutId id="2147483903" r:id="rId8"/>
    <p:sldLayoutId id="2147483904" r:id="rId9"/>
    <p:sldLayoutId id="2147483905" r:id="rId10"/>
    <p:sldLayoutId id="2147483906" r:id="rId11"/>
    <p:sldLayoutId id="2147483907" r:id="rId12"/>
  </p:sldLayoutIdLst>
  <p:hf hdr="0" ftr="0" dt="0"/>
  <p:txStyles>
    <p:titleStyle>
      <a:lvl1pPr algn="ctr" defTabSz="457200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ＭＳ Ｐゴシック" pitchFamily="23" charset="-128"/>
          <a:cs typeface="ＭＳ Ｐゴシック" pitchFamily="23" charset="-128"/>
        </a:defRPr>
      </a:lvl1pPr>
      <a:lvl2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3" charset="0"/>
          <a:ea typeface="ＭＳ Ｐゴシック" pitchFamily="23" charset="-128"/>
          <a:cs typeface="ＭＳ Ｐゴシック" pitchFamily="23" charset="-128"/>
        </a:defRPr>
      </a:lvl2pPr>
      <a:lvl3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3" charset="0"/>
          <a:ea typeface="ＭＳ Ｐゴシック" pitchFamily="23" charset="-128"/>
          <a:cs typeface="ＭＳ Ｐゴシック" pitchFamily="23" charset="-128"/>
        </a:defRPr>
      </a:lvl3pPr>
      <a:lvl4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3" charset="0"/>
          <a:ea typeface="ＭＳ Ｐゴシック" pitchFamily="23" charset="-128"/>
          <a:cs typeface="ＭＳ Ｐゴシック" pitchFamily="23" charset="-128"/>
        </a:defRPr>
      </a:lvl4pPr>
      <a:lvl5pPr algn="ctr" defTabSz="457200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3" charset="0"/>
          <a:ea typeface="ＭＳ Ｐゴシック" pitchFamily="23" charset="-128"/>
          <a:cs typeface="ＭＳ Ｐゴシック" pitchFamily="23" charset="-128"/>
        </a:defRPr>
      </a:lvl5pPr>
      <a:lvl6pPr marL="4572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3" charset="0"/>
          <a:ea typeface="ＭＳ Ｐゴシック" pitchFamily="23" charset="-128"/>
          <a:cs typeface="ＭＳ Ｐゴシック" pitchFamily="23" charset="-128"/>
        </a:defRPr>
      </a:lvl6pPr>
      <a:lvl7pPr marL="9144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3" charset="0"/>
          <a:ea typeface="ＭＳ Ｐゴシック" pitchFamily="23" charset="-128"/>
          <a:cs typeface="ＭＳ Ｐゴシック" pitchFamily="23" charset="-128"/>
        </a:defRPr>
      </a:lvl7pPr>
      <a:lvl8pPr marL="13716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3" charset="0"/>
          <a:ea typeface="ＭＳ Ｐゴシック" pitchFamily="23" charset="-128"/>
          <a:cs typeface="ＭＳ Ｐゴシック" pitchFamily="23" charset="-128"/>
        </a:defRPr>
      </a:lvl8pPr>
      <a:lvl9pPr marL="1828800" algn="ctr" defTabSz="457200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23" charset="0"/>
          <a:ea typeface="ＭＳ Ｐゴシック" pitchFamily="23" charset="-128"/>
          <a:cs typeface="ＭＳ Ｐゴシック" pitchFamily="23" charset="-128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ＭＳ Ｐゴシック" pitchFamily="23" charset="-128"/>
          <a:cs typeface="ＭＳ Ｐゴシック" pitchFamily="23" charset="-128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ＭＳ Ｐゴシック" pitchFamily="23" charset="-128"/>
          <a:cs typeface="+mn-cs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ＭＳ Ｐゴシック" pitchFamily="23" charset="-128"/>
          <a:cs typeface="+mn-cs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ＭＳ Ｐゴシック" pitchFamily="23" charset="-128"/>
          <a:cs typeface="+mn-cs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ＭＳ Ｐゴシック" pitchFamily="23" charset="-128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0.png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2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6" Type="http://schemas.openxmlformats.org/officeDocument/2006/relationships/image" Target="../media/image2.png"/><Relationship Id="rId5" Type="http://schemas.openxmlformats.org/officeDocument/2006/relationships/image" Target="../media/image13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6" Type="http://schemas.openxmlformats.org/officeDocument/2006/relationships/image" Target="../media/image2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6" Type="http://schemas.openxmlformats.org/officeDocument/2006/relationships/image" Target="../media/image2.png"/><Relationship Id="rId5" Type="http://schemas.openxmlformats.org/officeDocument/2006/relationships/image" Target="../media/image16.png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6" Type="http://schemas.openxmlformats.org/officeDocument/2006/relationships/image" Target="../media/image2.png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6" Type="http://schemas.openxmlformats.org/officeDocument/2006/relationships/image" Target="../media/image2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4.m4a"/><Relationship Id="rId1" Type="http://schemas.microsoft.com/office/2007/relationships/media" Target="../media/media24.m4a"/><Relationship Id="rId6" Type="http://schemas.openxmlformats.org/officeDocument/2006/relationships/image" Target="../media/image2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2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6" Type="http://schemas.openxmlformats.org/officeDocument/2006/relationships/image" Target="../media/image2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6" Type="http://schemas.openxmlformats.org/officeDocument/2006/relationships/image" Target="../media/image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6" Type="http://schemas.openxmlformats.org/officeDocument/2006/relationships/image" Target="../media/image2.png"/><Relationship Id="rId5" Type="http://schemas.openxmlformats.org/officeDocument/2006/relationships/image" Target="../media/image22.emf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8.m4a"/><Relationship Id="rId1" Type="http://schemas.microsoft.com/office/2007/relationships/media" Target="../media/media28.m4a"/><Relationship Id="rId6" Type="http://schemas.openxmlformats.org/officeDocument/2006/relationships/image" Target="../media/image2.png"/><Relationship Id="rId5" Type="http://schemas.openxmlformats.org/officeDocument/2006/relationships/image" Target="../media/image23.emf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29.m4a"/><Relationship Id="rId1" Type="http://schemas.microsoft.com/office/2007/relationships/media" Target="../media/media29.m4a"/><Relationship Id="rId6" Type="http://schemas.openxmlformats.org/officeDocument/2006/relationships/image" Target="../media/image2.png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0.m4a"/><Relationship Id="rId1" Type="http://schemas.microsoft.com/office/2007/relationships/media" Target="../media/media30.m4a"/><Relationship Id="rId6" Type="http://schemas.openxmlformats.org/officeDocument/2006/relationships/image" Target="../media/image2.png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30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1.m4a"/><Relationship Id="rId1" Type="http://schemas.microsoft.com/office/2007/relationships/media" Target="../media/media3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2.m4a"/><Relationship Id="rId1" Type="http://schemas.microsoft.com/office/2007/relationships/media" Target="../media/media32.m4a"/><Relationship Id="rId6" Type="http://schemas.openxmlformats.org/officeDocument/2006/relationships/image" Target="../media/image2.png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3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3.m4a"/><Relationship Id="rId1" Type="http://schemas.microsoft.com/office/2007/relationships/media" Target="../media/media33.m4a"/><Relationship Id="rId6" Type="http://schemas.openxmlformats.org/officeDocument/2006/relationships/image" Target="../media/image2.png"/><Relationship Id="rId5" Type="http://schemas.openxmlformats.org/officeDocument/2006/relationships/image" Target="../media/image27.emf"/><Relationship Id="rId4" Type="http://schemas.openxmlformats.org/officeDocument/2006/relationships/notesSlide" Target="../notesSlides/notesSlide3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4.m4a"/><Relationship Id="rId1" Type="http://schemas.microsoft.com/office/2007/relationships/media" Target="../media/media34.m4a"/><Relationship Id="rId6" Type="http://schemas.openxmlformats.org/officeDocument/2006/relationships/image" Target="../media/image2.png"/><Relationship Id="rId5" Type="http://schemas.openxmlformats.org/officeDocument/2006/relationships/image" Target="../media/image28.emf"/><Relationship Id="rId4" Type="http://schemas.openxmlformats.org/officeDocument/2006/relationships/notesSlide" Target="../notesSlides/notesSlide34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5.m4a"/><Relationship Id="rId1" Type="http://schemas.microsoft.com/office/2007/relationships/media" Target="../media/media3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3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6.m4a"/><Relationship Id="rId1" Type="http://schemas.microsoft.com/office/2007/relationships/media" Target="../media/media36.m4a"/><Relationship Id="rId6" Type="http://schemas.openxmlformats.org/officeDocument/2006/relationships/image" Target="../media/image2.png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36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32.tiff"/><Relationship Id="rId2" Type="http://schemas.openxmlformats.org/officeDocument/2006/relationships/audio" Target="../media/media37.m4a"/><Relationship Id="rId1" Type="http://schemas.microsoft.com/office/2007/relationships/media" Target="../media/media37.m4a"/><Relationship Id="rId6" Type="http://schemas.openxmlformats.org/officeDocument/2006/relationships/image" Target="../media/image31.tiff"/><Relationship Id="rId5" Type="http://schemas.openxmlformats.org/officeDocument/2006/relationships/image" Target="../media/image30.emf"/><Relationship Id="rId4" Type="http://schemas.openxmlformats.org/officeDocument/2006/relationships/notesSlide" Target="../notesSlides/notesSlide3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8.m4a"/><Relationship Id="rId1" Type="http://schemas.microsoft.com/office/2007/relationships/media" Target="../media/media38.m4a"/><Relationship Id="rId6" Type="http://schemas.openxmlformats.org/officeDocument/2006/relationships/image" Target="../media/image2.png"/><Relationship Id="rId5" Type="http://schemas.openxmlformats.org/officeDocument/2006/relationships/image" Target="../media/image33.png"/><Relationship Id="rId4" Type="http://schemas.openxmlformats.org/officeDocument/2006/relationships/notesSlide" Target="../notesSlides/notesSlide3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39.m4a"/><Relationship Id="rId1" Type="http://schemas.microsoft.com/office/2007/relationships/media" Target="../media/media39.m4a"/><Relationship Id="rId6" Type="http://schemas.openxmlformats.org/officeDocument/2006/relationships/image" Target="../media/image2.png"/><Relationship Id="rId5" Type="http://schemas.openxmlformats.org/officeDocument/2006/relationships/image" Target="../media/image34.emf"/><Relationship Id="rId4" Type="http://schemas.openxmlformats.org/officeDocument/2006/relationships/notesSlide" Target="../notesSlides/notesSlide3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3.jpeg"/><Relationship Id="rId4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0.m4a"/><Relationship Id="rId1" Type="http://schemas.microsoft.com/office/2007/relationships/media" Target="../media/media40.m4a"/><Relationship Id="rId6" Type="http://schemas.openxmlformats.org/officeDocument/2006/relationships/image" Target="../media/image2.png"/><Relationship Id="rId5" Type="http://schemas.openxmlformats.org/officeDocument/2006/relationships/image" Target="../media/image35.png"/><Relationship Id="rId4" Type="http://schemas.openxmlformats.org/officeDocument/2006/relationships/notesSlide" Target="../notesSlides/notesSlide40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1.m4a"/><Relationship Id="rId1" Type="http://schemas.microsoft.com/office/2007/relationships/media" Target="../media/media41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2.m4a"/><Relationship Id="rId1" Type="http://schemas.microsoft.com/office/2007/relationships/media" Target="../media/media42.m4a"/><Relationship Id="rId6" Type="http://schemas.openxmlformats.org/officeDocument/2006/relationships/image" Target="../media/image2.png"/><Relationship Id="rId5" Type="http://schemas.openxmlformats.org/officeDocument/2006/relationships/image" Target="../media/image36.png"/><Relationship Id="rId4" Type="http://schemas.openxmlformats.org/officeDocument/2006/relationships/notesSlide" Target="../notesSlides/notesSlide4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3.m4a"/><Relationship Id="rId1" Type="http://schemas.microsoft.com/office/2007/relationships/media" Target="../media/media43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4.m4a"/><Relationship Id="rId1" Type="http://schemas.microsoft.com/office/2007/relationships/media" Target="../media/media44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4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5.m4a"/><Relationship Id="rId1" Type="http://schemas.microsoft.com/office/2007/relationships/media" Target="../media/media45.m4a"/><Relationship Id="rId6" Type="http://schemas.openxmlformats.org/officeDocument/2006/relationships/image" Target="../media/image2.png"/><Relationship Id="rId5" Type="http://schemas.openxmlformats.org/officeDocument/2006/relationships/image" Target="../media/image37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46.m4a"/><Relationship Id="rId1" Type="http://schemas.microsoft.com/office/2007/relationships/media" Target="../media/media46.m4a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notesSlide" Target="../notesSlides/notesSlide46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audio" Target="../media/media47.m4a"/><Relationship Id="rId1" Type="http://schemas.microsoft.com/office/2007/relationships/media" Target="../media/media47.m4a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8.m4a"/><Relationship Id="rId1" Type="http://schemas.microsoft.com/office/2007/relationships/media" Target="../media/media48.m4a"/><Relationship Id="rId6" Type="http://schemas.openxmlformats.org/officeDocument/2006/relationships/image" Target="../media/image2.png"/><Relationship Id="rId5" Type="http://schemas.openxmlformats.org/officeDocument/2006/relationships/image" Target="../media/image42.png"/><Relationship Id="rId4" Type="http://schemas.openxmlformats.org/officeDocument/2006/relationships/notesSlide" Target="../notesSlides/notesSlide48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49.m4a"/><Relationship Id="rId1" Type="http://schemas.microsoft.com/office/2007/relationships/media" Target="../media/media49.m4a"/><Relationship Id="rId6" Type="http://schemas.openxmlformats.org/officeDocument/2006/relationships/image" Target="../media/image2.png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4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0.m4a"/><Relationship Id="rId1" Type="http://schemas.microsoft.com/office/2007/relationships/media" Target="../media/media50.m4a"/><Relationship Id="rId6" Type="http://schemas.openxmlformats.org/officeDocument/2006/relationships/image" Target="../media/image2.png"/><Relationship Id="rId5" Type="http://schemas.openxmlformats.org/officeDocument/2006/relationships/image" Target="../media/image44.png"/><Relationship Id="rId4" Type="http://schemas.openxmlformats.org/officeDocument/2006/relationships/notesSlide" Target="../notesSlides/notesSlide50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1.m4a"/><Relationship Id="rId1" Type="http://schemas.microsoft.com/office/2007/relationships/media" Target="../media/media51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2.m4a"/><Relationship Id="rId1" Type="http://schemas.microsoft.com/office/2007/relationships/media" Target="../media/media52.m4a"/><Relationship Id="rId6" Type="http://schemas.openxmlformats.org/officeDocument/2006/relationships/image" Target="../media/image2.png"/><Relationship Id="rId5" Type="http://schemas.openxmlformats.org/officeDocument/2006/relationships/image" Target="../media/image45.png"/><Relationship Id="rId4" Type="http://schemas.openxmlformats.org/officeDocument/2006/relationships/notesSlide" Target="../notesSlides/notesSlide5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3.m4a"/><Relationship Id="rId1" Type="http://schemas.microsoft.com/office/2007/relationships/media" Target="../media/media53.m4a"/><Relationship Id="rId6" Type="http://schemas.openxmlformats.org/officeDocument/2006/relationships/image" Target="../media/image2.png"/><Relationship Id="rId5" Type="http://schemas.openxmlformats.org/officeDocument/2006/relationships/image" Target="../media/image46.png"/><Relationship Id="rId4" Type="http://schemas.openxmlformats.org/officeDocument/2006/relationships/notesSlide" Target="../notesSlides/notesSlide5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4.m4a"/><Relationship Id="rId1" Type="http://schemas.microsoft.com/office/2007/relationships/media" Target="../media/media54.m4a"/><Relationship Id="rId6" Type="http://schemas.openxmlformats.org/officeDocument/2006/relationships/image" Target="../media/image2.png"/><Relationship Id="rId5" Type="http://schemas.openxmlformats.org/officeDocument/2006/relationships/image" Target="../media/image47.png"/><Relationship Id="rId4" Type="http://schemas.openxmlformats.org/officeDocument/2006/relationships/notesSlide" Target="../notesSlides/notesSlide5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5.m4a"/><Relationship Id="rId1" Type="http://schemas.microsoft.com/office/2007/relationships/media" Target="../media/media55.m4a"/><Relationship Id="rId6" Type="http://schemas.openxmlformats.org/officeDocument/2006/relationships/image" Target="../media/image2.png"/><Relationship Id="rId5" Type="http://schemas.openxmlformats.org/officeDocument/2006/relationships/image" Target="../media/image48.png"/><Relationship Id="rId4" Type="http://schemas.openxmlformats.org/officeDocument/2006/relationships/notesSlide" Target="../notesSlides/notesSlide5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6.m4a"/><Relationship Id="rId1" Type="http://schemas.microsoft.com/office/2007/relationships/media" Target="../media/media56.m4a"/><Relationship Id="rId6" Type="http://schemas.openxmlformats.org/officeDocument/2006/relationships/image" Target="../media/image2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5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7.m4a"/><Relationship Id="rId1" Type="http://schemas.microsoft.com/office/2007/relationships/media" Target="../media/media57.m4a"/><Relationship Id="rId6" Type="http://schemas.openxmlformats.org/officeDocument/2006/relationships/image" Target="../media/image2.png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5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8.m4a"/><Relationship Id="rId1" Type="http://schemas.microsoft.com/office/2007/relationships/media" Target="../media/media58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8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59.m4a"/><Relationship Id="rId1" Type="http://schemas.microsoft.com/office/2007/relationships/media" Target="../media/media59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5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4.emf"/><Relationship Id="rId4" Type="http://schemas.openxmlformats.org/officeDocument/2006/relationships/notesSlide" Target="../notesSlides/notesSlide6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5.emf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6.emf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ound Same Side Corner Rectangle 17"/>
          <p:cNvSpPr/>
          <p:nvPr/>
        </p:nvSpPr>
        <p:spPr bwMode="auto">
          <a:xfrm rot="10800000">
            <a:off x="238125" y="4729163"/>
            <a:ext cx="8686800" cy="1563687"/>
          </a:xfrm>
          <a:prstGeom prst="round2SameRect">
            <a:avLst/>
          </a:prstGeom>
          <a:solidFill>
            <a:srgbClr val="DDECF3"/>
          </a:solidFill>
          <a:ln w="9525">
            <a:noFill/>
            <a:miter lim="800000"/>
            <a:headEnd/>
            <a:tailEnd/>
          </a:ln>
          <a:effectLst/>
        </p:spPr>
        <p:txBody>
          <a:bodyPr anchor="ctr">
            <a:spAutoFit/>
          </a:bodyPr>
          <a:lstStyle/>
          <a:p>
            <a:pPr algn="ctr">
              <a:spcAft>
                <a:spcPts val="1200"/>
              </a:spcAft>
              <a:defRPr/>
            </a:pPr>
            <a:endParaRPr lang="en-US" sz="2800">
              <a:latin typeface="Calibri" charset="0"/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238125" y="4270375"/>
            <a:ext cx="411163" cy="412750"/>
          </a:xfrm>
          <a:prstGeom prst="rect">
            <a:avLst/>
          </a:prstGeom>
          <a:solidFill>
            <a:srgbClr val="AD780A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 sz="2000">
              <a:solidFill>
                <a:srgbClr val="FFFFFF"/>
              </a:solidFill>
              <a:effectLst>
                <a:outerShdw blurRad="38100" dist="38100" dir="2700000" algn="tl">
                  <a:srgbClr val="000000"/>
                </a:outerShdw>
              </a:effectLst>
              <a:ea typeface="ＭＳ Ｐゴシック" charset="-128"/>
            </a:endParaRPr>
          </a:p>
        </p:txBody>
      </p:sp>
      <p:sp>
        <p:nvSpPr>
          <p:cNvPr id="7173" name="Slide Number Placeholder 3"/>
          <p:cNvSpPr>
            <a:spLocks noGrp="1"/>
          </p:cNvSpPr>
          <p:nvPr>
            <p:ph type="sldNum" sz="quarter" idx="10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B3C0503-F24E-45A4-8D78-95021BB83DF3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7176" name="Subtitle 2"/>
          <p:cNvSpPr txBox="1">
            <a:spLocks/>
          </p:cNvSpPr>
          <p:nvPr/>
        </p:nvSpPr>
        <p:spPr bwMode="auto">
          <a:xfrm>
            <a:off x="238125" y="1161521"/>
            <a:ext cx="4196292" cy="2849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algn="ctr">
              <a:spcAft>
                <a:spcPts val="2400"/>
              </a:spcAft>
            </a:pPr>
            <a:r>
              <a:rPr lang="en-US" altLang="zh-CN" sz="2800" b="1" dirty="0">
                <a:latin typeface="Helvetica" charset="0"/>
                <a:cs typeface="Helvetica" charset="0"/>
              </a:rPr>
              <a:t>Chapter 6</a:t>
            </a:r>
          </a:p>
          <a:p>
            <a:pPr algn="ctr" eaLnBrk="1" hangingPunct="1">
              <a:spcBef>
                <a:spcPct val="20000"/>
              </a:spcBef>
            </a:pPr>
            <a:r>
              <a:rPr lang="en-US" altLang="zh-CN" sz="2800" dirty="0">
                <a:solidFill>
                  <a:srgbClr val="FF0000"/>
                </a:solidFill>
                <a:latin typeface="华文新魏" charset="0"/>
                <a:ea typeface="华文新魏" charset="0"/>
                <a:cs typeface="华文新魏" charset="0"/>
              </a:rPr>
              <a:t>Genetic Analysis in Prokaryotes</a:t>
            </a:r>
          </a:p>
          <a:p>
            <a:pPr algn="ctr" eaLnBrk="1" hangingPunct="1">
              <a:spcBef>
                <a:spcPct val="20000"/>
              </a:spcBef>
            </a:pPr>
            <a:endParaRPr lang="en-US" altLang="zh-CN" sz="2800" dirty="0">
              <a:solidFill>
                <a:srgbClr val="FF0000"/>
              </a:solidFill>
              <a:latin typeface="华文新魏" charset="0"/>
              <a:ea typeface="华文新魏" charset="0"/>
              <a:cs typeface="华文新魏" charset="0"/>
            </a:endParaRPr>
          </a:p>
          <a:p>
            <a:pPr algn="ctr">
              <a:spcAft>
                <a:spcPts val="2400"/>
              </a:spcAft>
            </a:pPr>
            <a:r>
              <a:rPr lang="en-US" altLang="zh-CN" sz="2800" b="1" dirty="0">
                <a:latin typeface="Helvetica" charset="0"/>
                <a:cs typeface="Helvetica" charset="0"/>
              </a:rPr>
              <a:t>Jian Lu</a:t>
            </a:r>
          </a:p>
          <a:p>
            <a:pPr>
              <a:spcBef>
                <a:spcPct val="20000"/>
              </a:spcBef>
              <a:spcAft>
                <a:spcPts val="2400"/>
              </a:spcAft>
              <a:buFont typeface="Arial" charset="0"/>
              <a:buNone/>
            </a:pPr>
            <a:endParaRPr lang="en-US" altLang="zh-CN" sz="2800" b="1" dirty="0">
              <a:solidFill>
                <a:srgbClr val="714795"/>
              </a:solidFill>
              <a:latin typeface="Helvetica" charset="0"/>
              <a:cs typeface="Helvetica" charset="0"/>
            </a:endParaRPr>
          </a:p>
        </p:txBody>
      </p:sp>
      <p:sp>
        <p:nvSpPr>
          <p:cNvPr id="7177" name="Text Placeholder 17"/>
          <p:cNvSpPr txBox="1">
            <a:spLocks/>
          </p:cNvSpPr>
          <p:nvPr/>
        </p:nvSpPr>
        <p:spPr bwMode="auto">
          <a:xfrm>
            <a:off x="465138" y="4779963"/>
            <a:ext cx="8032750" cy="1512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indent="-2730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spcAft>
                <a:spcPts val="400"/>
              </a:spcAft>
              <a:buFont typeface="Wingdings" charset="2"/>
              <a:buChar char="§"/>
            </a:pPr>
            <a:r>
              <a:rPr lang="en-US" altLang="zh-CN" sz="1500">
                <a:latin typeface="Helvetica" charset="0"/>
                <a:cs typeface="Helvetica" charset="0"/>
              </a:rPr>
              <a:t>15.1 Overview of Prokaryotic Gene Regulation</a:t>
            </a:r>
          </a:p>
          <a:p>
            <a:pPr eaLnBrk="1" hangingPunct="1">
              <a:spcAft>
                <a:spcPts val="400"/>
              </a:spcAft>
              <a:buFont typeface="Wingdings" charset="2"/>
              <a:buChar char="§"/>
            </a:pPr>
            <a:r>
              <a:rPr lang="en-US" altLang="zh-CN" sz="1500">
                <a:latin typeface="Helvetica" charset="0"/>
                <a:cs typeface="Helvetica" charset="0"/>
              </a:rPr>
              <a:t>15.2 The Regulation of Gene Transcription</a:t>
            </a:r>
          </a:p>
          <a:p>
            <a:pPr eaLnBrk="1" hangingPunct="1">
              <a:spcAft>
                <a:spcPts val="400"/>
              </a:spcAft>
              <a:buFont typeface="Wingdings" charset="2"/>
              <a:buChar char="§"/>
            </a:pPr>
            <a:r>
              <a:rPr lang="en-US" altLang="zh-CN" sz="1500">
                <a:latin typeface="Helvetica" charset="0"/>
                <a:cs typeface="Helvetica" charset="0"/>
              </a:rPr>
              <a:t>15.3 Attenuation of Gene Expression:  Termination of Transcription</a:t>
            </a:r>
          </a:p>
          <a:p>
            <a:pPr eaLnBrk="1" hangingPunct="1">
              <a:spcAft>
                <a:spcPts val="400"/>
              </a:spcAft>
              <a:buFont typeface="Wingdings" charset="2"/>
              <a:buChar char="§"/>
            </a:pPr>
            <a:r>
              <a:rPr lang="en-US" altLang="zh-CN" sz="1500">
                <a:latin typeface="Helvetica" charset="0"/>
                <a:cs typeface="Helvetica" charset="0"/>
              </a:rPr>
              <a:t>15.4 Global Regulatory Mechanisms</a:t>
            </a:r>
          </a:p>
          <a:p>
            <a:pPr eaLnBrk="1" hangingPunct="1">
              <a:spcAft>
                <a:spcPts val="400"/>
              </a:spcAft>
              <a:buFont typeface="Wingdings" charset="2"/>
              <a:buChar char="§"/>
            </a:pPr>
            <a:r>
              <a:rPr lang="en-US" altLang="zh-CN" sz="1500">
                <a:latin typeface="Helvetica" charset="0"/>
                <a:cs typeface="Helvetica" charset="0"/>
              </a:rPr>
              <a:t>15.5 A Comprehensive Example:  The Regulation of Virulence Genes in </a:t>
            </a:r>
            <a:r>
              <a:rPr lang="en-US" altLang="zh-CN" sz="1500" i="1">
                <a:latin typeface="Helvetica" charset="0"/>
                <a:cs typeface="Helvetica" charset="0"/>
              </a:rPr>
              <a:t>V. cholerae</a:t>
            </a:r>
            <a:endParaRPr lang="en-US" altLang="zh-CN" sz="1800" i="1">
              <a:latin typeface="Helvetica" charset="0"/>
              <a:cs typeface="Helvetica" charset="0"/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695325" y="4268788"/>
            <a:ext cx="8229600" cy="412750"/>
          </a:xfrm>
          <a:prstGeom prst="rect">
            <a:avLst/>
          </a:prstGeom>
          <a:solidFill>
            <a:srgbClr val="185076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dirty="0">
                <a:effectLst>
                  <a:outerShdw blurRad="50800" dist="38100" dir="2700000">
                    <a:srgbClr val="000000">
                      <a:alpha val="80000"/>
                    </a:srgbClr>
                  </a:outerShdw>
                </a:effectLst>
              </a:rPr>
              <a:t>CHAPTER OUTLINE</a:t>
            </a:r>
          </a:p>
        </p:txBody>
      </p:sp>
      <p:pic>
        <p:nvPicPr>
          <p:cNvPr id="7181" name="Picture 16" descr="Ch15_title_figure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89"/>
          <a:stretch>
            <a:fillRect/>
          </a:stretch>
        </p:blipFill>
        <p:spPr bwMode="auto">
          <a:xfrm>
            <a:off x="4719638" y="1050925"/>
            <a:ext cx="4197350" cy="318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BAF616D-A254-3648-93E6-102A694CE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0448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4"/>
    </mc:Choice>
    <mc:Fallback xmlns="">
      <p:transition spd="slow" advTm="103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55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Two kinds of transcription termination </a:t>
            </a:r>
            <a:b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in bacteria</a:t>
            </a:r>
          </a:p>
        </p:txBody>
      </p:sp>
      <p:sp>
        <p:nvSpPr>
          <p:cNvPr id="1024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CBCED96-1773-4117-A6AD-3C86A873D109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10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10246" name="Picture 6" descr="Ch15_bot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1548871"/>
            <a:ext cx="8229600" cy="2841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Rectangle 6"/>
          <p:cNvSpPr/>
          <p:nvPr/>
        </p:nvSpPr>
        <p:spPr>
          <a:xfrm>
            <a:off x="198966" y="4648190"/>
            <a:ext cx="8487834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100" dirty="0">
                <a:latin typeface="Helvetica" charset="0"/>
                <a:cs typeface="Helvetica" charset="0"/>
              </a:rPr>
              <a:t>When Rho protein recognize a sequence of mRNA and pull mRNA away from RNA polymerase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100" dirty="0">
              <a:latin typeface="Helvetica" charset="0"/>
              <a:cs typeface="Helvetica" charset="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CN" sz="2100" dirty="0">
                <a:latin typeface="Helvetica" charset="0"/>
                <a:cs typeface="Helvetica" charset="0"/>
              </a:rPr>
              <a:t>A stem-loop structure forms in mRNA and cause the release of mRNA and RNA polymerase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ABAB56E-6202-324F-B45C-BCA0AD5D346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1341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968"/>
    </mc:Choice>
    <mc:Fallback xmlns="">
      <p:transition spd="slow" advTm="489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1"/>
            <a:ext cx="9144000" cy="741362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Regulation of expression can occur at many steps</a:t>
            </a:r>
          </a:p>
        </p:txBody>
      </p:sp>
      <p:sp>
        <p:nvSpPr>
          <p:cNvPr id="11267" name="Content Placeholder 2"/>
          <p:cNvSpPr>
            <a:spLocks noGrp="1"/>
          </p:cNvSpPr>
          <p:nvPr>
            <p:ph idx="1"/>
          </p:nvPr>
        </p:nvSpPr>
        <p:spPr>
          <a:xfrm>
            <a:off x="275166" y="772583"/>
            <a:ext cx="8229600" cy="4343929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sz="1800" dirty="0">
                <a:solidFill>
                  <a:srgbClr val="FF0000"/>
                </a:solidFill>
                <a:effectLst/>
                <a:latin typeface="Arial"/>
                <a:ea typeface="ＭＳ Ｐゴシック" charset="-128"/>
                <a:cs typeface="Arial"/>
              </a:rPr>
              <a:t>Transcriptional</a:t>
            </a:r>
            <a:r>
              <a:rPr lang="en-US" altLang="zh-CN" sz="1800" dirty="0">
                <a:effectLst/>
                <a:latin typeface="Arial"/>
                <a:ea typeface="ＭＳ Ｐゴシック" charset="-128"/>
                <a:cs typeface="Arial"/>
              </a:rPr>
              <a:t> control</a:t>
            </a:r>
          </a:p>
          <a:p>
            <a:pPr marL="868363" lvl="1" indent="-457200">
              <a:spcAft>
                <a:spcPts val="600"/>
              </a:spcAft>
              <a:buSzTx/>
              <a:buFont typeface="+mj-lt"/>
              <a:buAutoNum type="arabicPeriod"/>
            </a:pPr>
            <a:r>
              <a:rPr lang="en-US" altLang="zh-CN" sz="1800" dirty="0">
                <a:solidFill>
                  <a:srgbClr val="0000FF"/>
                </a:solidFill>
                <a:effectLst/>
                <a:latin typeface="Arial"/>
                <a:ea typeface="ＭＳ Ｐゴシック" charset="-128"/>
                <a:cs typeface="Arial"/>
              </a:rPr>
              <a:t>Binding of RNA polymerase to promoter. This is the most critical step in regulation of most prokaryotic genes.</a:t>
            </a:r>
          </a:p>
          <a:p>
            <a:pPr marL="868363" lvl="1" indent="-457200">
              <a:spcAft>
                <a:spcPts val="600"/>
              </a:spcAft>
              <a:buSzTx/>
              <a:buFont typeface="+mj-lt"/>
              <a:buAutoNum type="arabicPeriod"/>
            </a:pPr>
            <a:r>
              <a:rPr lang="en-US" altLang="zh-CN" sz="1800" dirty="0">
                <a:effectLst/>
                <a:latin typeface="Arial"/>
                <a:ea typeface="ＭＳ Ｐゴシック" charset="-128"/>
                <a:cs typeface="Arial"/>
              </a:rPr>
              <a:t>Shift from initiation to elongation</a:t>
            </a:r>
          </a:p>
          <a:p>
            <a:pPr marL="868363" lvl="1" indent="-457200">
              <a:spcAft>
                <a:spcPts val="2400"/>
              </a:spcAft>
              <a:buSzTx/>
              <a:buFont typeface="+mj-lt"/>
              <a:buAutoNum type="arabicPeriod"/>
            </a:pPr>
            <a:r>
              <a:rPr lang="en-US" altLang="zh-CN" sz="1800" dirty="0">
                <a:effectLst/>
                <a:latin typeface="Arial"/>
                <a:ea typeface="ＭＳ Ｐゴシック" charset="-128"/>
                <a:cs typeface="Arial"/>
              </a:rPr>
              <a:t>Release of mRNA at termination</a:t>
            </a:r>
          </a:p>
          <a:p>
            <a:pPr>
              <a:buFont typeface="Arial" charset="0"/>
              <a:buNone/>
            </a:pPr>
            <a:r>
              <a:rPr lang="en-US" altLang="zh-CN" sz="1800" dirty="0">
                <a:solidFill>
                  <a:srgbClr val="FF0000"/>
                </a:solidFill>
                <a:effectLst/>
                <a:latin typeface="Arial"/>
                <a:ea typeface="ＭＳ Ｐゴシック" charset="-128"/>
                <a:cs typeface="Arial"/>
              </a:rPr>
              <a:t>Posttranscriptional</a:t>
            </a:r>
            <a:r>
              <a:rPr lang="en-US" altLang="zh-CN" sz="1800" dirty="0">
                <a:effectLst/>
                <a:latin typeface="Arial"/>
                <a:ea typeface="ＭＳ Ｐゴシック" charset="-128"/>
                <a:cs typeface="Arial"/>
              </a:rPr>
              <a:t> control</a:t>
            </a:r>
          </a:p>
          <a:p>
            <a:pPr marL="868363" lvl="1" indent="-457200">
              <a:spcAft>
                <a:spcPts val="600"/>
              </a:spcAft>
              <a:buSzTx/>
              <a:buFont typeface="+mj-lt"/>
              <a:buAutoNum type="arabicPeriod"/>
            </a:pPr>
            <a:r>
              <a:rPr lang="en-US" altLang="zh-CN" sz="1800" dirty="0">
                <a:effectLst/>
                <a:latin typeface="Arial"/>
                <a:ea typeface="ＭＳ Ｐゴシック" charset="-128"/>
                <a:cs typeface="Arial"/>
              </a:rPr>
              <a:t>Stability of mRNA</a:t>
            </a:r>
          </a:p>
          <a:p>
            <a:pPr marL="868363" lvl="1" indent="-457200">
              <a:spcAft>
                <a:spcPts val="600"/>
              </a:spcAft>
              <a:buSzTx/>
              <a:buFont typeface="+mj-lt"/>
              <a:buAutoNum type="arabicPeriod"/>
            </a:pPr>
            <a:r>
              <a:rPr lang="en-US" altLang="zh-CN" sz="1800" dirty="0">
                <a:effectLst/>
                <a:latin typeface="Arial"/>
                <a:ea typeface="ＭＳ Ｐゴシック" charset="-128"/>
                <a:cs typeface="Arial"/>
              </a:rPr>
              <a:t>Efficiency of translation initiation</a:t>
            </a:r>
          </a:p>
          <a:p>
            <a:pPr marL="868363" lvl="1" indent="-457200">
              <a:spcAft>
                <a:spcPts val="600"/>
              </a:spcAft>
              <a:buSzTx/>
              <a:buFont typeface="+mj-lt"/>
              <a:buAutoNum type="arabicPeriod"/>
            </a:pPr>
            <a:r>
              <a:rPr lang="en-US" altLang="zh-CN" sz="1800" dirty="0">
                <a:effectLst/>
                <a:latin typeface="Arial"/>
                <a:ea typeface="ＭＳ Ｐゴシック" charset="-128"/>
                <a:cs typeface="Arial"/>
              </a:rPr>
              <a:t>Stability of polypeptide</a:t>
            </a:r>
          </a:p>
        </p:txBody>
      </p:sp>
      <p:sp>
        <p:nvSpPr>
          <p:cNvPr id="1126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85BB73F-FBAB-4CAB-9AB5-04905024D26B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11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6" name="Picture 4" descr="F23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4"/>
          <a:stretch>
            <a:fillRect/>
          </a:stretch>
        </p:blipFill>
        <p:spPr bwMode="auto">
          <a:xfrm>
            <a:off x="0" y="4627034"/>
            <a:ext cx="91440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A67BD61-8BA6-A440-BE45-8949F3726FE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54247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362"/>
    </mc:Choice>
    <mc:Fallback xmlns="">
      <p:transition spd="slow" advTm="23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055"/>
            <a:ext cx="9144000" cy="1143000"/>
          </a:xfrm>
        </p:spPr>
        <p:txBody>
          <a:bodyPr>
            <a:normAutofit/>
          </a:bodyPr>
          <a:lstStyle/>
          <a:p>
            <a:r>
              <a:rPr lang="en-US" dirty="0"/>
              <a:t>The Nobel Prize in Physiology and Medicine 1965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55083" y="1325034"/>
            <a:ext cx="8307916" cy="3344565"/>
            <a:chOff x="455083" y="1695450"/>
            <a:chExt cx="8307916" cy="3344565"/>
          </a:xfrm>
        </p:grpSpPr>
        <p:pic>
          <p:nvPicPr>
            <p:cNvPr id="4" name="Picture 3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643467" y="1695450"/>
              <a:ext cx="2057400" cy="2882900"/>
            </a:xfrm>
            <a:prstGeom prst="rect">
              <a:avLst/>
            </a:prstGeom>
          </p:spPr>
        </p:pic>
        <p:pic>
          <p:nvPicPr>
            <p:cNvPr id="5" name="Picture 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405717" y="1695450"/>
              <a:ext cx="2057400" cy="2882900"/>
            </a:xfrm>
            <a:prstGeom prst="rect">
              <a:avLst/>
            </a:prstGeom>
          </p:spPr>
        </p:pic>
        <p:pic>
          <p:nvPicPr>
            <p:cNvPr id="7" name="Picture 6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42049" y="1695450"/>
              <a:ext cx="2057400" cy="2882900"/>
            </a:xfrm>
            <a:prstGeom prst="rect">
              <a:avLst/>
            </a:prstGeom>
          </p:spPr>
        </p:pic>
        <p:sp>
          <p:nvSpPr>
            <p:cNvPr id="8" name="Rectangle 7"/>
            <p:cNvSpPr/>
            <p:nvPr/>
          </p:nvSpPr>
          <p:spPr>
            <a:xfrm>
              <a:off x="455083" y="4578350"/>
              <a:ext cx="8307916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dirty="0"/>
                <a:t>François Jacob             André Lwoff             Jacques Monod</a:t>
              </a:r>
            </a:p>
          </p:txBody>
        </p:sp>
      </p:grpSp>
      <p:sp>
        <p:nvSpPr>
          <p:cNvPr id="11" name="Rectangle 10"/>
          <p:cNvSpPr/>
          <p:nvPr/>
        </p:nvSpPr>
        <p:spPr>
          <a:xfrm>
            <a:off x="455083" y="4797336"/>
            <a:ext cx="830791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/>
              <a:t>"for their discoveries concerning genetic control of enzyme and virus synthesis".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414866" y="5628333"/>
            <a:ext cx="8443383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00FF"/>
                </a:solidFill>
              </a:rPr>
              <a:t>Jacob and Monod originated the idea that control of enzyme levels in all cells occurs through regulation of transcription.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CE412BF-5FD6-8F45-9C16-26AF8010BB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406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984"/>
    </mc:Choice>
    <mc:Fallback xmlns="">
      <p:transition spd="slow" advTm="279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6511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Utilization of lactose by </a:t>
            </a:r>
            <a:r>
              <a:rPr lang="en-US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E. coli 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provides</a:t>
            </a:r>
            <a:b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a model system of gene regulation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127000" y="1205972"/>
            <a:ext cx="8731249" cy="1096961"/>
          </a:xfrm>
        </p:spPr>
        <p:txBody>
          <a:bodyPr/>
          <a:lstStyle/>
          <a:p>
            <a:r>
              <a:rPr lang="en-US" altLang="zh-CN" sz="2400" dirty="0">
                <a:cs typeface="ＭＳ Ｐゴシック" pitchFamily="23" charset="-128"/>
              </a:rPr>
              <a:t>Proliferating </a:t>
            </a:r>
            <a:r>
              <a:rPr lang="en-US" altLang="zh-CN" sz="2400" i="1" dirty="0">
                <a:cs typeface="ＭＳ Ｐゴシック" pitchFamily="23" charset="-128"/>
              </a:rPr>
              <a:t>E. coli </a:t>
            </a:r>
            <a:r>
              <a:rPr lang="en-US" altLang="zh-CN" sz="2400" dirty="0">
                <a:cs typeface="ＭＳ Ｐゴシック" pitchFamily="23" charset="-128"/>
              </a:rPr>
              <a:t>can use any one of several sugars as a source of carbon and energy.  They can use lactose by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requiring two enzymes.</a:t>
            </a:r>
          </a:p>
        </p:txBody>
      </p:sp>
      <p:sp>
        <p:nvSpPr>
          <p:cNvPr id="1229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CE7753A-81BE-4A16-BF90-D49CCDF8EABC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13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6" name="Picture 6" descr="Ch15_3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68" y="2544175"/>
            <a:ext cx="4580465" cy="39019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4292600" y="2654838"/>
            <a:ext cx="4565649" cy="24622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639763" lvl="1">
              <a:spcAft>
                <a:spcPts val="600"/>
              </a:spcAft>
              <a:buSzTx/>
            </a:pPr>
            <a:r>
              <a:rPr lang="en-US" altLang="zh-CN" dirty="0" err="1">
                <a:solidFill>
                  <a:srgbClr val="800000"/>
                </a:solidFill>
                <a:latin typeface="Helvetica" charset="0"/>
                <a:cs typeface="Helvetica" charset="0"/>
              </a:rPr>
              <a:t>Permease</a:t>
            </a:r>
            <a:r>
              <a:rPr lang="en-US" altLang="zh-CN" dirty="0">
                <a:latin typeface="Helvetica" charset="0"/>
                <a:cs typeface="Helvetica" charset="0"/>
              </a:rPr>
              <a:t> transports lactose into cell</a:t>
            </a:r>
          </a:p>
          <a:p>
            <a:pPr marL="639763" lvl="1">
              <a:spcAft>
                <a:spcPts val="600"/>
              </a:spcAft>
              <a:buSzTx/>
            </a:pPr>
            <a:endParaRPr lang="en-US" altLang="zh-CN" dirty="0">
              <a:solidFill>
                <a:srgbClr val="800000"/>
              </a:solidFill>
              <a:latin typeface="Helvetica" charset="0"/>
              <a:cs typeface="Helvetica" charset="0"/>
            </a:endParaRPr>
          </a:p>
          <a:p>
            <a:pPr marL="639763" lvl="1">
              <a:spcAft>
                <a:spcPts val="600"/>
              </a:spcAft>
              <a:buSzTx/>
            </a:pPr>
            <a:r>
              <a:rPr lang="en-US" altLang="zh-CN" dirty="0">
                <a:solidFill>
                  <a:srgbClr val="800000"/>
                </a:solidFill>
                <a:latin typeface="Helvetica" charset="0"/>
                <a:cs typeface="Helvetica" charset="0"/>
              </a:rPr>
              <a:t>β-</a:t>
            </a:r>
            <a:r>
              <a:rPr lang="en-US" altLang="zh-CN" dirty="0" err="1">
                <a:solidFill>
                  <a:srgbClr val="800000"/>
                </a:solidFill>
                <a:latin typeface="Helvetica" charset="0"/>
                <a:cs typeface="Helvetica" charset="0"/>
              </a:rPr>
              <a:t>Galactosidase</a:t>
            </a:r>
            <a:r>
              <a:rPr lang="en-US" altLang="zh-CN" dirty="0">
                <a:solidFill>
                  <a:srgbClr val="800000"/>
                </a:solidFill>
                <a:latin typeface="Helvetica" charset="0"/>
                <a:cs typeface="Helvetica" charset="0"/>
              </a:rPr>
              <a:t> </a:t>
            </a:r>
            <a:r>
              <a:rPr lang="en-US" altLang="zh-CN" dirty="0">
                <a:latin typeface="Helvetica" charset="0"/>
                <a:cs typeface="Helvetica" charset="0"/>
              </a:rPr>
              <a:t>(β-Gal) converts lactose into glucose and </a:t>
            </a:r>
            <a:r>
              <a:rPr lang="en-US" altLang="zh-CN" dirty="0" err="1">
                <a:latin typeface="Helvetica" charset="0"/>
                <a:cs typeface="Helvetica" charset="0"/>
              </a:rPr>
              <a:t>galactose</a:t>
            </a:r>
            <a:endParaRPr lang="en-US" altLang="zh-CN" dirty="0">
              <a:latin typeface="Helvetica" charset="0"/>
              <a:cs typeface="Helvetica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0F4E874-DBA6-DD47-A706-4AA0939A7C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051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446"/>
    </mc:Choice>
    <mc:Fallback xmlns="">
      <p:transition spd="slow" advTm="32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45"/>
            <a:ext cx="9144000" cy="1143000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Lactose is the inducer of the genes encoding </a:t>
            </a:r>
            <a:r>
              <a:rPr lang="en-US" altLang="zh-CN" dirty="0" err="1">
                <a:latin typeface="Helvetica" charset="0"/>
                <a:ea typeface="ＭＳ Ｐゴシック" charset="-128"/>
                <a:cs typeface="Helvetica" charset="0"/>
              </a:rPr>
              <a:t>permease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 and β-Gal </a:t>
            </a:r>
          </a:p>
        </p:txBody>
      </p:sp>
      <p:sp>
        <p:nvSpPr>
          <p:cNvPr id="12291" name="Content Placeholder 2"/>
          <p:cNvSpPr>
            <a:spLocks noGrp="1"/>
          </p:cNvSpPr>
          <p:nvPr>
            <p:ph idx="1"/>
          </p:nvPr>
        </p:nvSpPr>
        <p:spPr>
          <a:xfrm>
            <a:off x="224366" y="1227137"/>
            <a:ext cx="8750300" cy="1334368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Without lactose, both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permease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and 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β-gal 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are present at very low levels in the cell</a:t>
            </a:r>
          </a:p>
          <a:p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Lactose induces a 1000-fold increase in β-gal activity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1229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CE7753A-81BE-4A16-BF90-D49CCDF8EABC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14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5" name="Picture 6" descr="Ch15_3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366" y="2541059"/>
            <a:ext cx="4907325" cy="4180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5237521" y="3090671"/>
            <a:ext cx="3852333" cy="21698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  <a:buFont typeface="Arial" charset="0"/>
              <a:buNone/>
            </a:pPr>
            <a:r>
              <a:rPr lang="en-US" altLang="zh-CN" dirty="0">
                <a:solidFill>
                  <a:srgbClr val="800000"/>
                </a:solidFill>
                <a:latin typeface="Helvetica" charset="0"/>
                <a:cs typeface="Helvetica" charset="0"/>
              </a:rPr>
              <a:t>Induction</a:t>
            </a:r>
            <a:r>
              <a:rPr lang="en-US" altLang="zh-CN" dirty="0">
                <a:latin typeface="Helvetica" charset="0"/>
                <a:cs typeface="Helvetica" charset="0"/>
              </a:rPr>
              <a:t> – stimulation of synthesis of a specific protein</a:t>
            </a:r>
          </a:p>
          <a:p>
            <a:pPr>
              <a:spcAft>
                <a:spcPts val="1800"/>
              </a:spcAft>
            </a:pPr>
            <a:r>
              <a:rPr lang="en-US" altLang="zh-CN" dirty="0">
                <a:solidFill>
                  <a:srgbClr val="800000"/>
                </a:solidFill>
                <a:latin typeface="Helvetica" charset="0"/>
                <a:cs typeface="Helvetica" charset="0"/>
              </a:rPr>
              <a:t>Inducer</a:t>
            </a:r>
            <a:r>
              <a:rPr lang="en-US" altLang="zh-CN" dirty="0">
                <a:latin typeface="Helvetica" charset="0"/>
                <a:cs typeface="Helvetica" charset="0"/>
              </a:rPr>
              <a:t> – molecule responsible for induction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304C06E-ACC7-AD46-89A4-ACFC454277F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971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9578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Studies of </a:t>
            </a:r>
            <a:r>
              <a:rPr lang="en-US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−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mutants revealed </a:t>
            </a:r>
            <a:b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the operon theory of gene regulation</a:t>
            </a:r>
          </a:p>
        </p:txBody>
      </p:sp>
      <p:sp>
        <p:nvSpPr>
          <p:cNvPr id="15363" name="Content Placeholder 2"/>
          <p:cNvSpPr>
            <a:spLocks noGrp="1"/>
          </p:cNvSpPr>
          <p:nvPr>
            <p:ph idx="1"/>
          </p:nvPr>
        </p:nvSpPr>
        <p:spPr>
          <a:xfrm>
            <a:off x="330200" y="1352021"/>
            <a:ext cx="8356600" cy="4733396"/>
          </a:xfrm>
        </p:spPr>
        <p:txBody>
          <a:bodyPr/>
          <a:lstStyle/>
          <a:p>
            <a:pPr>
              <a:spcAft>
                <a:spcPts val="12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Jacques Monod and Francois Jacob – Pasteur Institute</a:t>
            </a:r>
          </a:p>
          <a:p>
            <a:pPr marL="639763" lvl="1">
              <a:spcAft>
                <a:spcPts val="1800"/>
              </a:spcAft>
              <a:buSzTx/>
              <a:buFont typeface="Helvetica Neue" charset="0"/>
              <a:buChar char="•"/>
            </a:pPr>
            <a:r>
              <a:rPr lang="en-US" altLang="zh-CN" sz="2400" dirty="0">
                <a:effectLst/>
                <a:latin typeface="Helvetica" charset="0"/>
                <a:ea typeface="ＭＳ Ｐゴシック" charset="-128"/>
                <a:cs typeface="Helvetica" charset="0"/>
              </a:rPr>
              <a:t>Identified mutants on induction and repression of enzyme activity for lactose utilization</a:t>
            </a:r>
          </a:p>
          <a:p>
            <a:pPr marL="639763" lvl="1">
              <a:spcAft>
                <a:spcPts val="1800"/>
              </a:spcAft>
              <a:buSzTx/>
              <a:buFont typeface="Helvetica Neue" charset="0"/>
              <a:buChar char="•"/>
            </a:pPr>
            <a:r>
              <a:rPr lang="en-US" altLang="zh-CN" sz="2400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Operon theory </a:t>
            </a:r>
            <a:r>
              <a:rPr lang="en-US" altLang="zh-CN" sz="2400" dirty="0">
                <a:effectLst/>
                <a:latin typeface="Helvetica" charset="0"/>
                <a:ea typeface="ＭＳ Ｐゴシック" charset="-128"/>
                <a:cs typeface="Helvetica" charset="0"/>
              </a:rPr>
              <a:t>- one signal can simultaneously regulate expression of  several clustered genes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sz="2400" dirty="0">
                <a:effectLst/>
                <a:latin typeface="Helvetica" charset="0"/>
                <a:ea typeface="ＭＳ Ｐゴシック" charset="-128"/>
                <a:cs typeface="Helvetica" charset="0"/>
              </a:rPr>
              <a:t>Hypothesized that </a:t>
            </a:r>
            <a:r>
              <a:rPr lang="en-US" altLang="zh-CN" sz="24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sz="2400" dirty="0">
                <a:effectLst/>
                <a:latin typeface="Helvetica" charset="0"/>
                <a:ea typeface="ＭＳ Ｐゴシック" charset="-128"/>
                <a:cs typeface="Helvetica" charset="0"/>
              </a:rPr>
              <a:t> genes are transcribed together as a single mRNA (</a:t>
            </a:r>
            <a:r>
              <a:rPr lang="en-US" altLang="zh-CN" sz="2400" dirty="0" err="1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polycistron</a:t>
            </a:r>
            <a:r>
              <a:rPr lang="en-US" altLang="zh-CN" sz="2400" dirty="0">
                <a:effectLst/>
                <a:latin typeface="Helvetica" charset="0"/>
                <a:ea typeface="ＭＳ Ｐゴシック" charset="-128"/>
                <a:cs typeface="Helvetica" charset="0"/>
              </a:rPr>
              <a:t>) from a single promoter </a:t>
            </a:r>
          </a:p>
        </p:txBody>
      </p:sp>
      <p:sp>
        <p:nvSpPr>
          <p:cNvPr id="1536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16A384B-DAA9-4903-ADB9-F2923E09AA9A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15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DC6A6D6-FB04-F143-9FF0-1BDC1D77FB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37174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58"/>
    </mc:Choice>
    <mc:Fallback xmlns="">
      <p:transition spd="slow" advTm="298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0795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The lactose operon in </a:t>
            </a:r>
            <a:r>
              <a:rPr lang="en-US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E. coli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>
          <a:xfrm>
            <a:off x="457200" y="1201738"/>
            <a:ext cx="8229600" cy="47085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Key players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Three structural genes -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lacZ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,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lacY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, and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lacA</a:t>
            </a:r>
            <a:endParaRPr lang="en-US" altLang="zh-CN" sz="2000" i="1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Promoter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– DNA sequences to which RNA polymerase binds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solidFill>
                  <a:srgbClr val="FF0000"/>
                </a:solidFill>
                <a:latin typeface="Helvetica" charset="0"/>
                <a:ea typeface="ＭＳ Ｐゴシック" charset="-128"/>
                <a:cs typeface="Helvetica" charset="0"/>
              </a:rPr>
              <a:t>O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perator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– DNA sequences controls transcription initiation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solidFill>
                  <a:srgbClr val="0000FF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Repressor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- binds to the operator (encoded by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gene)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Inducer 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- prevents repressor from binding to operator, in this model lactose </a:t>
            </a:r>
            <a:r>
              <a:rPr lang="en-US" altLang="zh-CN" sz="2000" dirty="0">
                <a:latin typeface="Helvetica" charset="0"/>
                <a:ea typeface="ＭＳ Ｐゴシック" charset="-128"/>
                <a:cs typeface="Helvetica" charset="0"/>
              </a:rPr>
              <a:t>is the inducer. </a:t>
            </a: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1638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1461B79-F9F2-436A-9284-7611BC6C33AA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16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16392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5075" y="4294543"/>
            <a:ext cx="6381750" cy="1952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287810" y="5494764"/>
            <a:ext cx="34355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Helvetica" charset="0"/>
                <a:cs typeface="Helvetica" charset="0"/>
              </a:rPr>
              <a:t>lacZ</a:t>
            </a:r>
            <a:r>
              <a:rPr lang="en-US" altLang="zh-CN" dirty="0">
                <a:solidFill>
                  <a:srgbClr val="FF0000"/>
                </a:solidFill>
                <a:latin typeface="Helvetica" charset="0"/>
                <a:cs typeface="Helvetica" charset="0"/>
              </a:rPr>
              <a:t>: encode β-gal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Helvetica" charset="0"/>
                <a:cs typeface="Helvetica" charset="0"/>
              </a:rPr>
              <a:t>lacY</a:t>
            </a:r>
            <a:r>
              <a:rPr lang="en-US" altLang="zh-CN" dirty="0">
                <a:solidFill>
                  <a:srgbClr val="FF0000"/>
                </a:solidFill>
                <a:latin typeface="Helvetica" charset="0"/>
                <a:cs typeface="Helvetica" charset="0"/>
              </a:rPr>
              <a:t>: encode </a:t>
            </a:r>
            <a:r>
              <a:rPr lang="en-US" altLang="zh-CN" dirty="0" err="1">
                <a:solidFill>
                  <a:srgbClr val="FF0000"/>
                </a:solidFill>
                <a:latin typeface="Helvetica" charset="0"/>
                <a:cs typeface="Helvetica" charset="0"/>
              </a:rPr>
              <a:t>Permease</a:t>
            </a:r>
            <a:r>
              <a:rPr lang="en-US" altLang="zh-CN" dirty="0">
                <a:solidFill>
                  <a:srgbClr val="FF0000"/>
                </a:solidFill>
                <a:latin typeface="Helvetica" charset="0"/>
                <a:cs typeface="Helvetica" charset="0"/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26F77CE-E47C-694D-9CAC-5F3E07D8DA4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7981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897"/>
    </mc:Choice>
    <mc:Fallback xmlns="">
      <p:transition spd="slow" advTm="598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068917"/>
          </a:xfrm>
        </p:spPr>
        <p:txBody>
          <a:bodyPr/>
          <a:lstStyle/>
          <a:p>
            <a:pPr>
              <a:defRPr/>
            </a:pP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Repression of </a:t>
            </a: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 gene expression</a:t>
            </a:r>
          </a:p>
        </p:txBody>
      </p:sp>
      <p:sp>
        <p:nvSpPr>
          <p:cNvPr id="17411" name="Content Placeholder 14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15287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In the absence of lactose,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binds to the operator and prevents transcription</a:t>
            </a:r>
          </a:p>
          <a:p>
            <a:pPr>
              <a:buFont typeface="Arial" charset="0"/>
              <a:buNone/>
            </a:pP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a 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negative regulatory element</a:t>
            </a:r>
          </a:p>
        </p:txBody>
      </p:sp>
      <p:sp>
        <p:nvSpPr>
          <p:cNvPr id="1741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1E66C6E-6380-4B2A-9787-39AF9710EC53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17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17414" name="TextBox 5"/>
          <p:cNvSpPr txBox="1">
            <a:spLocks noChangeArrowheads="1"/>
          </p:cNvSpPr>
          <p:nvPr/>
        </p:nvSpPr>
        <p:spPr bwMode="auto">
          <a:xfrm>
            <a:off x="7616825" y="5721350"/>
            <a:ext cx="982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15.2b</a:t>
            </a:r>
          </a:p>
        </p:txBody>
      </p:sp>
      <p:pic>
        <p:nvPicPr>
          <p:cNvPr id="17416" name="Picture 8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280"/>
          <a:stretch/>
        </p:blipFill>
        <p:spPr bwMode="auto">
          <a:xfrm>
            <a:off x="1136129" y="3070746"/>
            <a:ext cx="6153150" cy="29585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Rectangle 2"/>
          <p:cNvSpPr/>
          <p:nvPr/>
        </p:nvSpPr>
        <p:spPr>
          <a:xfrm>
            <a:off x="4129060" y="5259685"/>
            <a:ext cx="3435556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>
                <a:solidFill>
                  <a:srgbClr val="FF0000"/>
                </a:solidFill>
                <a:latin typeface="Helvetica" charset="0"/>
                <a:cs typeface="Helvetica" charset="0"/>
              </a:rPr>
              <a:t>lacZ</a:t>
            </a:r>
            <a:r>
              <a:rPr lang="en-US" altLang="zh-CN" dirty="0">
                <a:solidFill>
                  <a:srgbClr val="FF0000"/>
                </a:solidFill>
                <a:latin typeface="Helvetica" charset="0"/>
                <a:cs typeface="Helvetica" charset="0"/>
              </a:rPr>
              <a:t>: encode β-gal</a:t>
            </a:r>
          </a:p>
          <a:p>
            <a:r>
              <a:rPr lang="en-US" altLang="zh-CN" dirty="0" err="1">
                <a:solidFill>
                  <a:srgbClr val="FF0000"/>
                </a:solidFill>
                <a:latin typeface="Helvetica" charset="0"/>
                <a:cs typeface="Helvetica" charset="0"/>
              </a:rPr>
              <a:t>lacY</a:t>
            </a:r>
            <a:r>
              <a:rPr lang="en-US" altLang="zh-CN" dirty="0">
                <a:solidFill>
                  <a:srgbClr val="FF0000"/>
                </a:solidFill>
                <a:latin typeface="Helvetica" charset="0"/>
                <a:cs typeface="Helvetica" charset="0"/>
              </a:rPr>
              <a:t>: encode </a:t>
            </a:r>
            <a:r>
              <a:rPr lang="en-US" altLang="zh-CN" dirty="0" err="1">
                <a:solidFill>
                  <a:srgbClr val="FF0000"/>
                </a:solidFill>
                <a:latin typeface="Helvetica" charset="0"/>
                <a:cs typeface="Helvetica" charset="0"/>
              </a:rPr>
              <a:t>Permease</a:t>
            </a:r>
            <a:r>
              <a:rPr lang="en-US" altLang="zh-CN" dirty="0">
                <a:solidFill>
                  <a:srgbClr val="FF0000"/>
                </a:solidFill>
                <a:latin typeface="Helvetica" charset="0"/>
                <a:cs typeface="Helvetica" charset="0"/>
              </a:rPr>
              <a:t>   </a:t>
            </a:r>
            <a:endParaRPr lang="en-US" dirty="0">
              <a:solidFill>
                <a:srgbClr val="FF0000"/>
              </a:solidFill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4638B841-24A0-2443-8820-B1D27C961F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00267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628"/>
    </mc:Choice>
    <mc:Fallback xmlns="">
      <p:transition spd="slow" advTm="13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0" y="-1"/>
            <a:ext cx="3873500" cy="1280583"/>
          </a:xfrm>
        </p:spPr>
        <p:txBody>
          <a:bodyPr/>
          <a:lstStyle/>
          <a:p>
            <a:pPr>
              <a:defRPr/>
            </a:pP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Induction of the </a:t>
            </a: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 operon in </a:t>
            </a: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E. coli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>
          <a:xfrm>
            <a:off x="213783" y="1474787"/>
            <a:ext cx="3575050" cy="5010680"/>
          </a:xfrm>
        </p:spPr>
        <p:txBody>
          <a:bodyPr/>
          <a:lstStyle/>
          <a:p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When 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lactose 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is present:</a:t>
            </a:r>
          </a:p>
          <a:p>
            <a:pPr marL="228600" lvl="1" indent="0">
              <a:buSzTx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1. lactose binds to the </a:t>
            </a: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protein</a:t>
            </a:r>
          </a:p>
          <a:p>
            <a:pPr marL="228600" lvl="1" indent="0">
              <a:buSzTx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2.  </a:t>
            </a: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protein changes shape and cannot bind to operator</a:t>
            </a:r>
          </a:p>
          <a:p>
            <a:pPr marL="228600" lvl="1" indent="0">
              <a:buSzTx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3.  RNA polymerase  binds to the promoter because promoter regions is accessible. </a:t>
            </a:r>
          </a:p>
          <a:p>
            <a:pPr marL="228600" lvl="1" indent="0">
              <a:buSzTx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4. Transcription of the </a:t>
            </a:r>
            <a:r>
              <a:rPr lang="en-US" altLang="zh-CN" sz="20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genes is initiated</a:t>
            </a:r>
          </a:p>
        </p:txBody>
      </p:sp>
      <p:sp>
        <p:nvSpPr>
          <p:cNvPr id="1843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454CCDF-6ACD-477E-8A62-393638A4EF61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18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1844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8833" y="143933"/>
            <a:ext cx="5347802" cy="62124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矩形 1"/>
          <p:cNvSpPr/>
          <p:nvPr/>
        </p:nvSpPr>
        <p:spPr>
          <a:xfrm>
            <a:off x="6587066" y="2069867"/>
            <a:ext cx="1159843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800000"/>
                </a:solidFill>
                <a:latin typeface="Helvetica" charset="0"/>
                <a:cs typeface="Helvetica" charset="0"/>
              </a:rPr>
              <a:t>lactose</a:t>
            </a:r>
            <a:endParaRPr lang="zh-CN" altLang="en-US" dirty="0">
              <a:solidFill>
                <a:srgbClr val="800000"/>
              </a:solidFill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1675FBF-D7F0-9F48-A3B5-CE17F260C48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583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81"/>
    </mc:Choice>
    <mc:Fallback xmlns="">
      <p:transition spd="slow" advTm="276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645"/>
            <a:ext cx="9144000" cy="1143000"/>
          </a:xfrm>
        </p:spPr>
        <p:txBody>
          <a:bodyPr>
            <a:noAutofit/>
          </a:bodyPr>
          <a:lstStyle/>
          <a:p>
            <a:r>
              <a:rPr lang="en-US" altLang="zh-CN" sz="2600" dirty="0">
                <a:effectLst/>
                <a:latin typeface="Helvetica" charset="0"/>
                <a:ea typeface="ＭＳ Ｐゴシック" charset="-128"/>
                <a:cs typeface="Helvetica" charset="0"/>
              </a:rPr>
              <a:t>Jacob and Monod defined the roles of the </a:t>
            </a:r>
            <a:r>
              <a:rPr lang="en-US" altLang="zh-CN" sz="26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 </a:t>
            </a:r>
            <a:r>
              <a:rPr lang="en-US" altLang="zh-CN" sz="2600" dirty="0">
                <a:effectLst/>
                <a:latin typeface="Helvetica" charset="0"/>
                <a:ea typeface="ＭＳ Ｐゴシック" charset="-128"/>
                <a:cs typeface="Helvetica" charset="0"/>
              </a:rPr>
              <a:t>genes</a:t>
            </a:r>
            <a:r>
              <a:rPr lang="en-US" altLang="zh-CN" sz="26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sz="2600" dirty="0">
                <a:effectLst/>
                <a:latin typeface="Helvetica" charset="0"/>
                <a:ea typeface="ＭＳ Ｐゴシック" charset="-128"/>
                <a:cs typeface="Helvetica" charset="0"/>
              </a:rPr>
              <a:t>by genetic analysis of many </a:t>
            </a:r>
            <a:r>
              <a:rPr lang="en-US" altLang="zh-CN" sz="26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 </a:t>
            </a:r>
            <a:r>
              <a:rPr lang="en-US" altLang="zh-CN" sz="2600" dirty="0">
                <a:effectLst/>
                <a:latin typeface="Helvetica" charset="0"/>
                <a:ea typeface="ＭＳ Ｐゴシック" charset="-128"/>
                <a:cs typeface="Helvetica" charset="0"/>
              </a:rPr>
              <a:t>mutants</a:t>
            </a:r>
            <a:endParaRPr lang="en-US" altLang="zh-CN" sz="2600" i="1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19459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Complementation analysis identified three genes in a tightly linked cluster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lacZ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encodes β-gal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lacY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encodes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permease</a:t>
            </a: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lacA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encodes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transacetylase</a:t>
            </a: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639763" lvl="1">
              <a:spcAft>
                <a:spcPts val="1800"/>
              </a:spcAft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Most studies focused on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lacZ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and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lacY</a:t>
            </a:r>
            <a:endParaRPr lang="en-US" altLang="zh-CN" i="1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>
              <a:buFont typeface="Arial" charset="0"/>
              <a:buNone/>
            </a:pP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Continuous expression of β-gal and permease was caused by mutations in the </a:t>
            </a:r>
            <a:r>
              <a:rPr lang="en-US" altLang="zh-CN" i="1" dirty="0" err="1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 gene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Constitutive mutants 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(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−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) 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express the enzymes in the absence and presence of inducer</a:t>
            </a:r>
          </a:p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 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1946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6E0B03C-377E-44AC-A004-91D9807A08B9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19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1A6ECC8-3C07-8A41-B3F1-CF856121191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758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6758"/>
    </mc:Choice>
    <mc:Fallback xmlns="">
      <p:transition spd="slow" advTm="26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1112"/>
            <a:ext cx="9144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sz="3000" dirty="0">
                <a:effectLst/>
                <a:latin typeface="Arial" panose="020B0604020202020204" pitchFamily="34" charset="0"/>
                <a:cs typeface="Arial" panose="020B0604020202020204" pitchFamily="34" charset="0"/>
              </a:rPr>
              <a:t>Fundamental question in Genetics</a:t>
            </a:r>
            <a:endParaRPr lang="en-US" sz="3000" dirty="0">
              <a:effectLst/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6F52EA7-BACD-414A-98DC-D941818A10E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800" dirty="0"/>
              <a:t>Gene structure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Gene transmission to next generation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/>
              <a:t>Gene replication and variation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Gene expression and function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800" dirty="0">
                <a:solidFill>
                  <a:srgbClr val="FF0000"/>
                </a:solidFill>
              </a:rPr>
              <a:t>Gene interaction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1A4996E-F3DC-8348-8E18-AB19D3D25C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4176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453"/>
    </mc:Choice>
    <mc:Fallback xmlns="">
      <p:transition spd="slow" advTm="374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877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The </a:t>
            </a:r>
            <a:r>
              <a:rPr lang="en-US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PaJaMo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experiment provided evidence that </a:t>
            </a:r>
            <a:r>
              <a:rPr lang="en-US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encodes a repressor</a:t>
            </a:r>
          </a:p>
        </p:txBody>
      </p:sp>
      <p:sp>
        <p:nvSpPr>
          <p:cNvPr id="20483" name="Content Placeholder 2"/>
          <p:cNvSpPr>
            <a:spLocks noGrp="1"/>
          </p:cNvSpPr>
          <p:nvPr>
            <p:ph idx="1"/>
          </p:nvPr>
        </p:nvSpPr>
        <p:spPr>
          <a:xfrm>
            <a:off x="4864100" y="1828800"/>
            <a:ext cx="3822700" cy="3022600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sz="2000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+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lacZ</a:t>
            </a:r>
            <a:r>
              <a:rPr lang="en-US" altLang="zh-CN" sz="2000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+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DNA transferred into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sz="2000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−</a:t>
            </a:r>
            <a:r>
              <a:rPr lang="en-US" altLang="zh-CN" sz="20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lacZ</a:t>
            </a:r>
            <a:r>
              <a:rPr lang="en-US" altLang="zh-CN" sz="2000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−</a:t>
            </a:r>
            <a:r>
              <a:rPr lang="en-US" altLang="zh-CN" sz="20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cells</a:t>
            </a:r>
          </a:p>
          <a:p>
            <a:pPr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β-gal levels increased initially </a:t>
            </a:r>
          </a:p>
          <a:p>
            <a:pPr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β-gal levels decreased as repressor accumulated</a:t>
            </a:r>
          </a:p>
          <a:p>
            <a:pPr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β-gal accumulation resumed after addition of lactose </a:t>
            </a:r>
          </a:p>
        </p:txBody>
      </p:sp>
      <p:sp>
        <p:nvSpPr>
          <p:cNvPr id="2048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57B2883-39AB-4285-AA69-7801888D7E23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20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20486" name="Picture 6" descr="Ch15_7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" t="1778"/>
          <a:stretch>
            <a:fillRect/>
          </a:stretch>
        </p:blipFill>
        <p:spPr bwMode="auto">
          <a:xfrm>
            <a:off x="457200" y="1828800"/>
            <a:ext cx="4406900" cy="3432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0487" name="TextBox 5"/>
          <p:cNvSpPr txBox="1">
            <a:spLocks noChangeArrowheads="1"/>
          </p:cNvSpPr>
          <p:nvPr/>
        </p:nvSpPr>
        <p:spPr bwMode="auto">
          <a:xfrm>
            <a:off x="4127500" y="5106988"/>
            <a:ext cx="88900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15.7</a:t>
            </a:r>
          </a:p>
        </p:txBody>
      </p:sp>
      <p:sp>
        <p:nvSpPr>
          <p:cNvPr id="20488" name="Rectangle 7"/>
          <p:cNvSpPr>
            <a:spLocks noChangeArrowheads="1"/>
          </p:cNvSpPr>
          <p:nvPr/>
        </p:nvSpPr>
        <p:spPr bwMode="auto">
          <a:xfrm>
            <a:off x="457200" y="5478463"/>
            <a:ext cx="8229600" cy="769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r>
              <a:rPr lang="en-US" altLang="zh-CN" sz="2200" b="1">
                <a:latin typeface="Helvetica" charset="0"/>
                <a:cs typeface="Helvetica" charset="0"/>
              </a:rPr>
              <a:t>Jacob and Monod proposed that </a:t>
            </a:r>
            <a:r>
              <a:rPr lang="en-US" altLang="zh-CN" sz="2200" b="1" i="1">
                <a:latin typeface="Helvetica" charset="0"/>
                <a:cs typeface="Helvetica" charset="0"/>
              </a:rPr>
              <a:t>lacI</a:t>
            </a:r>
            <a:r>
              <a:rPr lang="en-US" altLang="zh-CN" sz="2200" b="1">
                <a:latin typeface="Helvetica" charset="0"/>
                <a:cs typeface="Helvetica" charset="0"/>
              </a:rPr>
              <a:t> encodes a repressor that binds to an operator site near the </a:t>
            </a:r>
            <a:r>
              <a:rPr lang="en-US" altLang="zh-CN" sz="2200" b="1" i="1">
                <a:latin typeface="Helvetica" charset="0"/>
                <a:cs typeface="Helvetica" charset="0"/>
              </a:rPr>
              <a:t>lac </a:t>
            </a:r>
            <a:r>
              <a:rPr lang="en-US" altLang="zh-CN" sz="2200" b="1">
                <a:latin typeface="Helvetica" charset="0"/>
                <a:cs typeface="Helvetica" charset="0"/>
              </a:rPr>
              <a:t>promoter</a:t>
            </a:r>
            <a:endParaRPr lang="en-US" altLang="zh-CN" sz="2200" b="1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1541BE0-90E6-4340-BDE1-B768F27CE1C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34237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4079"/>
    </mc:Choice>
    <mc:Fallback xmlns="">
      <p:transition spd="slow" advTm="74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lacl</a:t>
            </a:r>
            <a:r>
              <a:rPr lang="en-US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−</a:t>
            </a:r>
            <a:r>
              <a:rPr lang="en-US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mutant that cannot bind to operator</a:t>
            </a:r>
          </a:p>
        </p:txBody>
      </p:sp>
      <p:sp>
        <p:nvSpPr>
          <p:cNvPr id="22531" name="Content Placeholder 2"/>
          <p:cNvSpPr>
            <a:spLocks noGrp="1"/>
          </p:cNvSpPr>
          <p:nvPr>
            <p:ph idx="1"/>
          </p:nvPr>
        </p:nvSpPr>
        <p:spPr>
          <a:xfrm>
            <a:off x="309033" y="1446213"/>
            <a:ext cx="8229600" cy="833437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In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−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mutants,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genes are </a:t>
            </a:r>
            <a:r>
              <a:rPr lang="en-US" altLang="zh-CN" u="sng" dirty="0">
                <a:effectLst/>
                <a:latin typeface="Helvetica" charset="0"/>
                <a:ea typeface="ＭＳ Ｐゴシック" charset="-128"/>
                <a:cs typeface="Helvetica" charset="0"/>
              </a:rPr>
              <a:t>expressed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in the absence and the presence of inducer (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continuous expression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) </a:t>
            </a:r>
          </a:p>
        </p:txBody>
      </p:sp>
      <p:sp>
        <p:nvSpPr>
          <p:cNvPr id="2253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E2604D0-C32A-423C-B02F-B1A40D14B486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21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22534" name="Picture 6" descr="Ch15_8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033" y="2357437"/>
            <a:ext cx="8377767" cy="37544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E891D9-07BC-1042-A839-4EB374727EF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0733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17"/>
    </mc:Choice>
    <mc:Fallback xmlns="">
      <p:transition spd="slow" advTm="237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38"/>
            <a:ext cx="9144000" cy="1143000"/>
          </a:xfrm>
        </p:spPr>
        <p:txBody>
          <a:bodyPr/>
          <a:lstStyle/>
          <a:p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lacl</a:t>
            </a:r>
            <a:r>
              <a:rPr lang="en-US" altLang="zh-CN" i="1" baseline="30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s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mutants have a super-repressor that binds to operator but cannot bind to the inducer</a:t>
            </a:r>
            <a:endParaRPr lang="en-US" altLang="zh-CN" baseline="30000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23555" name="Content Placeholder 2"/>
          <p:cNvSpPr>
            <a:spLocks noGrp="1"/>
          </p:cNvSpPr>
          <p:nvPr>
            <p:ph idx="1"/>
          </p:nvPr>
        </p:nvSpPr>
        <p:spPr>
          <a:xfrm>
            <a:off x="86782" y="1313657"/>
            <a:ext cx="9057217" cy="9445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In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i="1" baseline="30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S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mutants,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genes are </a:t>
            </a:r>
            <a:r>
              <a:rPr lang="en-US" altLang="zh-CN" u="sng" dirty="0">
                <a:effectLst/>
                <a:latin typeface="Helvetica" charset="0"/>
                <a:ea typeface="ＭＳ Ｐゴシック" charset="-128"/>
                <a:cs typeface="Helvetica" charset="0"/>
              </a:rPr>
              <a:t>repressed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in the absence and the presence of lactose</a:t>
            </a:r>
          </a:p>
        </p:txBody>
      </p:sp>
      <p:sp>
        <p:nvSpPr>
          <p:cNvPr id="2355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1D17823-5777-43BB-BDF9-6A2FB30610F6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22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23559" name="Picture 6" descr="Ch15_9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633" y="2258219"/>
            <a:ext cx="8610755" cy="320278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C3591C7-1972-CB47-9A38-8E29B34442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01883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4007"/>
    </mc:Choice>
    <mc:Fallback xmlns="">
      <p:transition spd="slow" advTm="340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984250"/>
          </a:xfrm>
        </p:spPr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tx1"/>
                </a:solidFill>
                <a:latin typeface="Helvetica" charset="0"/>
                <a:ea typeface="ＭＳ Ｐゴシック" charset="-128"/>
                <a:cs typeface="Helvetica" charset="0"/>
              </a:rPr>
              <a:t>l</a:t>
            </a:r>
            <a:r>
              <a:rPr lang="en-US" dirty="0" err="1">
                <a:solidFill>
                  <a:schemeClr val="tx1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acI</a:t>
            </a:r>
            <a:r>
              <a:rPr lang="en-US" dirty="0">
                <a:solidFill>
                  <a:schemeClr val="tx1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 has two separate domains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593324F-39D0-479A-854C-D691AD8995D5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23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24582" name="Picture 6" descr="Ch15_10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54" t="1720" r="1491" b="1720"/>
          <a:stretch>
            <a:fillRect/>
          </a:stretch>
        </p:blipFill>
        <p:spPr bwMode="auto">
          <a:xfrm>
            <a:off x="5143331" y="1619249"/>
            <a:ext cx="4000669" cy="36808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3" name="TextBox 5"/>
          <p:cNvSpPr txBox="1">
            <a:spLocks noChangeArrowheads="1"/>
          </p:cNvSpPr>
          <p:nvPr/>
        </p:nvSpPr>
        <p:spPr bwMode="auto">
          <a:xfrm>
            <a:off x="7704138" y="6048375"/>
            <a:ext cx="982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15.10</a:t>
            </a:r>
          </a:p>
        </p:txBody>
      </p:sp>
      <p:sp>
        <p:nvSpPr>
          <p:cNvPr id="3" name="Rectangle 2"/>
          <p:cNvSpPr/>
          <p:nvPr/>
        </p:nvSpPr>
        <p:spPr>
          <a:xfrm>
            <a:off x="63499" y="1012220"/>
            <a:ext cx="5196417" cy="601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N-terminal </a:t>
            </a:r>
            <a:r>
              <a:rPr lang="en-US" sz="2000" dirty="0">
                <a:solidFill>
                  <a:srgbClr val="800000"/>
                </a:solidFill>
              </a:rPr>
              <a:t>DNA-binding </a:t>
            </a:r>
            <a:r>
              <a:rPr lang="en-US" sz="2000" dirty="0"/>
              <a:t>domain, which binds operator sequence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>
                <a:solidFill>
                  <a:srgbClr val="800000"/>
                </a:solidFill>
              </a:rPr>
              <a:t>Inducer-binding </a:t>
            </a:r>
            <a:r>
              <a:rPr lang="en-US" sz="2000" dirty="0"/>
              <a:t>domain, which binds </a:t>
            </a:r>
            <a:r>
              <a:rPr lang="en-US" sz="2000" dirty="0" err="1"/>
              <a:t>allolactose</a:t>
            </a:r>
            <a:r>
              <a:rPr lang="en-US" sz="2000" dirty="0"/>
              <a:t>, an derivative of lactose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sz="2000" dirty="0"/>
              <a:t>A linker that connects the DNA-binding domain with the core domain, which is important for allosteric communication</a:t>
            </a:r>
            <a:r>
              <a:rPr lang="en-US" altLang="zh-CN" sz="2000" dirty="0">
                <a:latin typeface="Helvetica" charset="0"/>
                <a:cs typeface="Helvetica" charset="0"/>
              </a:rPr>
              <a:t> 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altLang="zh-CN" sz="2000" dirty="0">
                <a:latin typeface="Helvetica" charset="0"/>
                <a:cs typeface="Helvetica" charset="0"/>
              </a:rPr>
              <a:t>Mutated sequences in many different </a:t>
            </a:r>
            <a:r>
              <a:rPr lang="en-US" altLang="zh-CN" sz="2000" i="1" dirty="0" err="1">
                <a:latin typeface="Helvetica" charset="0"/>
                <a:cs typeface="Helvetica" charset="0"/>
              </a:rPr>
              <a:t>lacI</a:t>
            </a:r>
            <a:r>
              <a:rPr lang="en-US" altLang="zh-CN" sz="2000" i="1" baseline="30000" dirty="0">
                <a:latin typeface="Helvetica" charset="0"/>
                <a:cs typeface="Helvetica" charset="0"/>
              </a:rPr>
              <a:t>−</a:t>
            </a:r>
            <a:r>
              <a:rPr lang="en-US" altLang="zh-CN" sz="2000" dirty="0">
                <a:latin typeface="Helvetica" charset="0"/>
                <a:cs typeface="Helvetica" charset="0"/>
              </a:rPr>
              <a:t> mutants clustered in the </a:t>
            </a:r>
            <a:r>
              <a:rPr lang="en-US" altLang="zh-CN" sz="2000" dirty="0">
                <a:solidFill>
                  <a:srgbClr val="FF0000"/>
                </a:solidFill>
                <a:latin typeface="Helvetica" charset="0"/>
                <a:cs typeface="Helvetica" charset="0"/>
              </a:rPr>
              <a:t>DNA-binding domain, cause constitutive expression</a:t>
            </a:r>
          </a:p>
          <a:p>
            <a:pPr marL="457200" indent="-457200">
              <a:spcAft>
                <a:spcPts val="1800"/>
              </a:spcAft>
              <a:buFont typeface="+mj-lt"/>
              <a:buAutoNum type="arabicPeriod"/>
            </a:pPr>
            <a:r>
              <a:rPr lang="en-US" altLang="zh-CN" sz="2000" dirty="0">
                <a:latin typeface="Helvetica" charset="0"/>
                <a:cs typeface="Helvetica" charset="0"/>
              </a:rPr>
              <a:t>Mutated sequences in many different </a:t>
            </a:r>
            <a:r>
              <a:rPr lang="en-US" altLang="zh-CN" sz="2000" i="1" dirty="0" err="1">
                <a:latin typeface="Helvetica" charset="0"/>
                <a:cs typeface="Helvetica" charset="0"/>
              </a:rPr>
              <a:t>lacI</a:t>
            </a:r>
            <a:r>
              <a:rPr lang="en-US" altLang="zh-CN" sz="2000" i="1" baseline="30000" dirty="0" err="1">
                <a:latin typeface="Helvetica" charset="0"/>
                <a:cs typeface="Helvetica" charset="0"/>
              </a:rPr>
              <a:t>S</a:t>
            </a:r>
            <a:r>
              <a:rPr lang="en-US" altLang="zh-CN" sz="2000" dirty="0">
                <a:latin typeface="Helvetica" charset="0"/>
                <a:cs typeface="Helvetica" charset="0"/>
              </a:rPr>
              <a:t> mutants clustered in the </a:t>
            </a:r>
            <a:r>
              <a:rPr lang="en-US" altLang="zh-CN" sz="2000" dirty="0">
                <a:solidFill>
                  <a:srgbClr val="FF0000"/>
                </a:solidFill>
                <a:latin typeface="Helvetica" charset="0"/>
                <a:cs typeface="Helvetica" charset="0"/>
              </a:rPr>
              <a:t>inducer-binding domain, cause super-repression</a:t>
            </a:r>
          </a:p>
          <a:p>
            <a:pPr marL="457200" indent="-457200">
              <a:buFont typeface="+mj-lt"/>
              <a:buAutoNum type="arabicPeriod"/>
            </a:pPr>
            <a:endParaRPr lang="en-US" sz="2000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AC817BD7-4C84-A944-A889-A2B3FF4BF08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087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10"/>
    </mc:Choice>
    <mc:Fallback xmlns="">
      <p:transition spd="slow" advTm="50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38"/>
            <a:ext cx="9144000" cy="11430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The DNA binding domain of </a:t>
            </a:r>
            <a:r>
              <a:rPr lang="en-US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has a </a:t>
            </a:r>
            <a:b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helix-turn-helix (HTH) motif </a:t>
            </a:r>
            <a:r>
              <a:rPr lang="en-US" dirty="0">
                <a:latin typeface="Helvetica" charset="0"/>
                <a:ea typeface="ＭＳ Ｐゴシック" charset="-128"/>
                <a:cs typeface="Helvetica" charset="0"/>
              </a:rPr>
              <a:t>to recognize DNA sequences  </a:t>
            </a:r>
            <a:endParaRPr lang="en-US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6867" name="Content Placeholder 2"/>
          <p:cNvSpPr>
            <a:spLocks noGrp="1"/>
          </p:cNvSpPr>
          <p:nvPr>
            <p:ph idx="1"/>
          </p:nvPr>
        </p:nvSpPr>
        <p:spPr>
          <a:xfrm>
            <a:off x="457200" y="2314575"/>
            <a:ext cx="4521200" cy="2874963"/>
          </a:xfrm>
        </p:spPr>
        <p:txBody>
          <a:bodyPr/>
          <a:lstStyle/>
          <a:p>
            <a:pPr>
              <a:spcAft>
                <a:spcPts val="18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A protein with an HTH motif has two α-helical regions separated by a turn in the protein</a:t>
            </a:r>
          </a:p>
          <a:p>
            <a:pPr>
              <a:spcAft>
                <a:spcPts val="18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The HTH motif fits into the major groove of DNA</a:t>
            </a:r>
          </a:p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One of the α-helices recognizes a </a:t>
            </a:r>
            <a:r>
              <a:rPr lang="en-US" altLang="zh-CN" u="sng" dirty="0">
                <a:effectLst/>
                <a:latin typeface="Helvetica" charset="0"/>
                <a:ea typeface="ＭＳ Ｐゴシック" charset="-128"/>
                <a:cs typeface="Helvetica" charset="0"/>
              </a:rPr>
              <a:t>specific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DNA sequence  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686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59AF322-7FDE-44B9-8796-567BE06AD5AE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24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6870" name="Picture 6" descr="Ch15_18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45"/>
          <a:stretch>
            <a:fillRect/>
          </a:stretch>
        </p:blipFill>
        <p:spPr bwMode="auto">
          <a:xfrm>
            <a:off x="4986338" y="1582738"/>
            <a:ext cx="3698875" cy="4454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71" name="TextBox 5"/>
          <p:cNvSpPr txBox="1">
            <a:spLocks noChangeArrowheads="1"/>
          </p:cNvSpPr>
          <p:nvPr/>
        </p:nvSpPr>
        <p:spPr bwMode="auto">
          <a:xfrm>
            <a:off x="7702550" y="5729288"/>
            <a:ext cx="982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15.18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1E8926A-A6B9-2D44-8C0B-13F510819A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33220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377"/>
    </mc:Choice>
    <mc:Fallback xmlns="">
      <p:transition spd="slow" advTm="413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0583"/>
            <a:ext cx="9144000" cy="9144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lac repressor tetramer binds to two operators</a:t>
            </a:r>
          </a:p>
        </p:txBody>
      </p:sp>
      <p:sp>
        <p:nvSpPr>
          <p:cNvPr id="40963" name="Content Placeholder 2"/>
          <p:cNvSpPr>
            <a:spLocks noGrp="1"/>
          </p:cNvSpPr>
          <p:nvPr>
            <p:ph idx="1"/>
          </p:nvPr>
        </p:nvSpPr>
        <p:spPr>
          <a:xfrm>
            <a:off x="457200" y="1290638"/>
            <a:ext cx="8229600" cy="47085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1.  </a:t>
            </a:r>
            <a:r>
              <a:rPr lang="en-US" altLang="zh-CN" dirty="0" err="1">
                <a:latin typeface="Helvetica" charset="0"/>
                <a:ea typeface="ＭＳ Ｐゴシック" charset="-128"/>
                <a:cs typeface="Helvetica" charset="0"/>
              </a:rPr>
              <a:t>l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aci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a tetramer, with each subunit containing a DNA-binding HTH motif</a:t>
            </a:r>
          </a:p>
          <a:p>
            <a:pPr>
              <a:buFont typeface="Arial" charset="0"/>
              <a:buNone/>
            </a:pP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2.   lac operon has three operators (O</a:t>
            </a:r>
            <a:r>
              <a:rPr lang="en-US" altLang="zh-CN" baseline="-25000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1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, O</a:t>
            </a:r>
            <a:r>
              <a:rPr lang="en-US" altLang="zh-CN" baseline="-25000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2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, and O</a:t>
            </a:r>
            <a:r>
              <a:rPr lang="en-US" altLang="zh-CN" baseline="-25000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3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) each of which contains two recognition sequences for lac repressor.  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O</a:t>
            </a:r>
            <a:r>
              <a:rPr lang="en-US" altLang="zh-CN" sz="2000" baseline="-25000" dirty="0">
                <a:effectLst/>
                <a:latin typeface="Helvetica" charset="0"/>
                <a:ea typeface="ＭＳ Ｐゴシック" charset="-128"/>
                <a:cs typeface="Helvetica" charset="0"/>
              </a:rPr>
              <a:t>1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has the strongest binding affinity for lac repressor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3. </a:t>
            </a:r>
            <a:r>
              <a:rPr lang="en-US" altLang="zh-CN" sz="2000" dirty="0">
                <a:latin typeface="Helvetica" charset="0"/>
                <a:cs typeface="Helvetica" charset="0"/>
              </a:rPr>
              <a:t>Two repressor subunits bind to O</a:t>
            </a:r>
            <a:r>
              <a:rPr lang="en-US" altLang="zh-CN" sz="2000" baseline="-25000" dirty="0">
                <a:latin typeface="Helvetica" charset="0"/>
                <a:cs typeface="Helvetica" charset="0"/>
              </a:rPr>
              <a:t>1 </a:t>
            </a:r>
            <a:r>
              <a:rPr lang="en-US" altLang="zh-CN" sz="2000" dirty="0">
                <a:latin typeface="Helvetica" charset="0"/>
                <a:cs typeface="Helvetica" charset="0"/>
              </a:rPr>
              <a:t>and two repressor subunits bind to </a:t>
            </a:r>
            <a:r>
              <a:rPr lang="en-US" altLang="zh-CN" sz="2000" u="sng" dirty="0">
                <a:latin typeface="Helvetica" charset="0"/>
                <a:cs typeface="Helvetica" charset="0"/>
              </a:rPr>
              <a:t>either</a:t>
            </a:r>
            <a:r>
              <a:rPr lang="en-US" altLang="zh-CN" sz="2000" dirty="0">
                <a:latin typeface="Helvetica" charset="0"/>
                <a:cs typeface="Helvetica" charset="0"/>
              </a:rPr>
              <a:t> O</a:t>
            </a:r>
            <a:r>
              <a:rPr lang="en-US" altLang="zh-CN" sz="2000" baseline="-25000" dirty="0">
                <a:latin typeface="Helvetica" charset="0"/>
                <a:cs typeface="Helvetica" charset="0"/>
              </a:rPr>
              <a:t>2</a:t>
            </a:r>
            <a:r>
              <a:rPr lang="en-US" altLang="zh-CN" sz="2000" dirty="0">
                <a:latin typeface="Helvetica" charset="0"/>
                <a:cs typeface="Helvetica" charset="0"/>
              </a:rPr>
              <a:t> or O</a:t>
            </a:r>
            <a:r>
              <a:rPr lang="en-US" altLang="zh-CN" sz="2000" baseline="-25000" dirty="0">
                <a:latin typeface="Helvetica" charset="0"/>
                <a:cs typeface="Helvetica" charset="0"/>
              </a:rPr>
              <a:t>3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altLang="zh-CN" sz="2000" dirty="0"/>
              <a:t>4.  This binding pattern allows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altLang="zh-CN" sz="2000" dirty="0"/>
              <a:t> </a:t>
            </a:r>
            <a:r>
              <a:rPr lang="en-US" altLang="zh-CN" sz="2000" dirty="0" err="1"/>
              <a:t>tetrameric</a:t>
            </a:r>
            <a:r>
              <a:rPr lang="en-US" altLang="zh-CN" sz="2000" dirty="0"/>
              <a:t> </a:t>
            </a:r>
            <a:r>
              <a:rPr lang="en-US" altLang="zh-CN" sz="2000" dirty="0" err="1"/>
              <a:t>lacI</a:t>
            </a:r>
            <a:r>
              <a:rPr lang="en-US" altLang="zh-CN" sz="2000" dirty="0"/>
              <a:t> to induce </a:t>
            </a:r>
          </a:p>
          <a:p>
            <a:pPr marL="0" lvl="1" indent="0">
              <a:spcAft>
                <a:spcPts val="600"/>
              </a:spcAft>
              <a:buNone/>
            </a:pPr>
            <a:r>
              <a:rPr lang="en-US" altLang="zh-CN" sz="2000" dirty="0"/>
              <a:t>DNA looping</a:t>
            </a:r>
          </a:p>
          <a:p>
            <a:pPr marL="0" lvl="1" indent="0">
              <a:spcAft>
                <a:spcPts val="600"/>
              </a:spcAft>
              <a:buNone/>
            </a:pPr>
            <a:endParaRPr lang="en-US" altLang="zh-CN" sz="2000" baseline="-25000" dirty="0">
              <a:latin typeface="Helvetica" charset="0"/>
              <a:cs typeface="Helvetica" charset="0"/>
            </a:endParaRPr>
          </a:p>
          <a:p>
            <a:endParaRPr lang="en-US" altLang="zh-CN" dirty="0">
              <a:latin typeface="Helvetica" charset="0"/>
              <a:cs typeface="Helvetica" charset="0"/>
            </a:endParaRP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096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B396F0E6-F716-422E-8E59-09FBFC312F0D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25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40966" name="TextBox 5"/>
          <p:cNvSpPr txBox="1">
            <a:spLocks noChangeArrowheads="1"/>
          </p:cNvSpPr>
          <p:nvPr/>
        </p:nvSpPr>
        <p:spPr bwMode="auto">
          <a:xfrm>
            <a:off x="7616825" y="5776913"/>
            <a:ext cx="8826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</a:t>
            </a:r>
          </a:p>
        </p:txBody>
      </p:sp>
      <p:pic>
        <p:nvPicPr>
          <p:cNvPr id="40967" name="Picture 6" descr="Ch15_22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55" b="2728"/>
          <a:stretch>
            <a:fillRect/>
          </a:stretch>
        </p:blipFill>
        <p:spPr bwMode="auto">
          <a:xfrm>
            <a:off x="5016500" y="4310063"/>
            <a:ext cx="2576513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CE4041B-C1BB-4C43-B3AC-46D10ECB1B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46251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076"/>
    </mc:Choice>
    <mc:Fallback xmlns="">
      <p:transition spd="slow" advTm="48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1164167"/>
          </a:xfrm>
        </p:spPr>
        <p:txBody>
          <a:bodyPr/>
          <a:lstStyle/>
          <a:p>
            <a:r>
              <a:rPr lang="en-US" dirty="0" err="1"/>
              <a:t>Tetrameric</a:t>
            </a:r>
            <a:r>
              <a:rPr lang="en-US" dirty="0"/>
              <a:t> </a:t>
            </a:r>
            <a:r>
              <a:rPr lang="en-US" dirty="0" err="1"/>
              <a:t>lacI</a:t>
            </a:r>
            <a:r>
              <a:rPr lang="en-US" dirty="0"/>
              <a:t> binds two operators and induces DNA looping</a:t>
            </a:r>
          </a:p>
        </p:txBody>
      </p:sp>
      <p:sp>
        <p:nvSpPr>
          <p:cNvPr id="2458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E593324F-39D0-479A-854C-D691AD8995D5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26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4667" y="1093851"/>
            <a:ext cx="6468533" cy="5627624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C0DDE353-5E39-3841-9B33-922EC97CC4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5035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819"/>
    </mc:Choice>
    <mc:Fallback xmlns="">
      <p:transition spd="slow" advTm="308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altLang="zh-CN" dirty="0">
                <a:solidFill>
                  <a:srgbClr val="800000"/>
                </a:solidFill>
                <a:latin typeface="Helvetica" charset="0"/>
                <a:ea typeface="ＭＳ Ｐゴシック" charset="-128"/>
                <a:cs typeface="Helvetica" charset="0"/>
              </a:rPr>
              <a:t>Allosteric protein 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– undergoes reversible changes in conformation when bound to another molecule</a:t>
            </a:r>
            <a:endParaRPr lang="en-US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21507" name="Content Placeholder 2"/>
          <p:cNvSpPr>
            <a:spLocks noGrp="1"/>
          </p:cNvSpPr>
          <p:nvPr>
            <p:ph idx="1"/>
          </p:nvPr>
        </p:nvSpPr>
        <p:spPr>
          <a:xfrm>
            <a:off x="169332" y="1241955"/>
            <a:ext cx="8974667" cy="1179511"/>
          </a:xfrm>
        </p:spPr>
        <p:txBody>
          <a:bodyPr/>
          <a:lstStyle/>
          <a:p>
            <a:pPr>
              <a:spcAft>
                <a:spcPts val="1800"/>
              </a:spcAft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Binding of inducer (effector) to activator or repressor changes the shape of the activator or 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repressor. </a:t>
            </a:r>
          </a:p>
          <a:p>
            <a:pPr>
              <a:spcAft>
                <a:spcPts val="1800"/>
              </a:spcAft>
            </a:pPr>
            <a:r>
              <a:rPr lang="en-US" altLang="zh-CN" dirty="0" err="1"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 is an allosteric protein</a:t>
            </a: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2150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09ED8B2-45A0-42EC-9FA9-EBAA02569996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27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061821"/>
            <a:ext cx="4667250" cy="329452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4794251" y="4909800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2200" dirty="0">
                <a:latin typeface="Helvetica" charset="0"/>
                <a:cs typeface="Helvetica" charset="0"/>
              </a:rPr>
              <a:t>When no effector is present, repressor binds to </a:t>
            </a:r>
            <a:r>
              <a:rPr lang="en-US" altLang="zh-CN" sz="2200" dirty="0" err="1">
                <a:latin typeface="Helvetica" charset="0"/>
                <a:cs typeface="Helvetica" charset="0"/>
              </a:rPr>
              <a:t>DNA;when</a:t>
            </a:r>
            <a:r>
              <a:rPr lang="en-US" altLang="zh-CN" sz="2200" dirty="0">
                <a:latin typeface="Helvetica" charset="0"/>
                <a:cs typeface="Helvetica" charset="0"/>
              </a:rPr>
              <a:t> bound effector, repressor no longer binds to DNA</a:t>
            </a:r>
          </a:p>
        </p:txBody>
      </p:sp>
      <p:sp>
        <p:nvSpPr>
          <p:cNvPr id="8" name="Rectangle 7"/>
          <p:cNvSpPr/>
          <p:nvPr/>
        </p:nvSpPr>
        <p:spPr>
          <a:xfrm>
            <a:off x="4794251" y="2987868"/>
            <a:ext cx="4572000" cy="1446550"/>
          </a:xfrm>
          <a:prstGeom prst="rect">
            <a:avLst/>
          </a:prstGeom>
        </p:spPr>
        <p:txBody>
          <a:bodyPr>
            <a:spAutoFit/>
          </a:bodyPr>
          <a:lstStyle/>
          <a:p>
            <a:pPr>
              <a:spcAft>
                <a:spcPts val="1800"/>
              </a:spcAft>
            </a:pPr>
            <a:r>
              <a:rPr lang="en-US" altLang="zh-CN" sz="2200" dirty="0">
                <a:latin typeface="Helvetica" charset="0"/>
                <a:cs typeface="Helvetica" charset="0"/>
              </a:rPr>
              <a:t>When no effector is present, activator does not bind to DNA; when bound effector, activator binds to DNA</a:t>
            </a:r>
          </a:p>
        </p:txBody>
      </p: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B2BBF6D7-F033-C447-ABA9-EBAB5809F83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799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8504"/>
    </mc:Choice>
    <mc:Fallback xmlns="">
      <p:transition spd="slow" advTm="685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94833"/>
          </a:xfrm>
        </p:spPr>
        <p:txBody>
          <a:bodyPr/>
          <a:lstStyle/>
          <a:p>
            <a:r>
              <a:rPr lang="en-US" dirty="0"/>
              <a:t>The operator are specific DNA sequences recognized by </a:t>
            </a:r>
            <a:r>
              <a:rPr lang="en-US" dirty="0" err="1"/>
              <a:t>lacI</a:t>
            </a:r>
            <a:endParaRPr lang="en-US" dirty="0"/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5584825"/>
            <a:ext cx="8229600" cy="7715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Each operator of lac operon have two DNA sequence motifs.</a:t>
            </a:r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6965428-F421-42B3-A5EA-05B5222C9987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28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9088" y="1782232"/>
            <a:ext cx="8377712" cy="2631017"/>
          </a:xfrm>
          <a:prstGeom prst="rect">
            <a:avLst/>
          </a:prstGeom>
        </p:spPr>
      </p:pic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B0006C43-0B57-F84A-B5FD-33AE1AC61A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566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58"/>
    </mc:Choice>
    <mc:Fallback xmlns="">
      <p:transition spd="slow" advTm="247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lacO</a:t>
            </a:r>
            <a:r>
              <a:rPr lang="en-US" i="1" baseline="30000">
                <a:effectLst/>
                <a:latin typeface="Helvetica" charset="0"/>
                <a:ea typeface="ＭＳ Ｐゴシック" charset="-128"/>
                <a:cs typeface="Helvetica" charset="0"/>
              </a:rPr>
              <a:t>c</a:t>
            </a: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mutants have a mutant operator that cannot bind the repressor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0" y="1441979"/>
            <a:ext cx="9144000" cy="908050"/>
          </a:xfrm>
        </p:spPr>
        <p:txBody>
          <a:bodyPr/>
          <a:lstStyle/>
          <a:p>
            <a:pPr>
              <a:spcAft>
                <a:spcPts val="12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In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lacO</a:t>
            </a:r>
            <a:r>
              <a:rPr lang="en-US" altLang="zh-CN" i="1" baseline="30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mutants, lac genes are </a:t>
            </a:r>
            <a:r>
              <a:rPr lang="en-US" altLang="zh-CN" u="sng" dirty="0">
                <a:effectLst/>
                <a:latin typeface="Helvetica" charset="0"/>
                <a:ea typeface="ＭＳ Ｐゴシック" charset="-128"/>
                <a:cs typeface="Helvetica" charset="0"/>
              </a:rPr>
              <a:t>expressed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in the absence and the presence of inducer (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constitutive expression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) </a:t>
            </a:r>
          </a:p>
          <a:p>
            <a:pPr>
              <a:spcAft>
                <a:spcPts val="1200"/>
              </a:spcAft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256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FC064DF3-B390-478C-96AA-05AFD422AA6F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29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25607" name="Picture 6" descr="Ch15_1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915" y="2536297"/>
            <a:ext cx="8837083" cy="32858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8D22246-E457-6342-9CEA-A3736C8D84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441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88"/>
    </mc:Choice>
    <mc:Fallback xmlns="">
      <p:transition spd="slow" advTm="198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583"/>
            <a:ext cx="9144000" cy="1259416"/>
          </a:xfrm>
        </p:spPr>
        <p:txBody>
          <a:bodyPr>
            <a:normAutofit/>
          </a:bodyPr>
          <a:lstStyle/>
          <a:p>
            <a:pPr eaLnBrk="1" hangingPunct="1"/>
            <a:r>
              <a:rPr lang="en-US" altLang="zh-CN" sz="3000" dirty="0">
                <a:latin typeface="Arial" panose="020B0604020202020204" pitchFamily="34" charset="0"/>
                <a:ea typeface="华文新魏" charset="0"/>
                <a:cs typeface="Arial" panose="020B0604020202020204" pitchFamily="34" charset="0"/>
              </a:rPr>
              <a:t>Properties of cells are mainly determined by differential expression of genes</a:t>
            </a: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 bwMode="auto">
          <a:xfrm>
            <a:off x="8758767" y="5986992"/>
            <a:ext cx="2133600" cy="365125"/>
          </a:xfr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6F52EA7-BACD-414A-98DC-D941818A10E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190500" y="1715621"/>
            <a:ext cx="4215342" cy="1384995"/>
          </a:xfrm>
          <a:prstGeom prst="rect">
            <a:avLst/>
          </a:prstGeom>
          <a:solidFill>
            <a:schemeClr val="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457200" indent="-457200" eaLnBrk="1" hangingPunct="1">
              <a:buAutoNum type="arabicPeriod"/>
            </a:pPr>
            <a:r>
              <a:rPr lang="en-US" altLang="zh-CN" sz="2800" b="1" dirty="0">
                <a:solidFill>
                  <a:schemeClr val="bg1"/>
                </a:solidFill>
                <a:ea typeface="楷体" charset="0"/>
                <a:cs typeface="Times New Roman" charset="0"/>
              </a:rPr>
              <a:t>Spatial and temporal expression patterns</a:t>
            </a:r>
          </a:p>
          <a:p>
            <a:pPr marL="457200" indent="-457200" eaLnBrk="1" hangingPunct="1">
              <a:buAutoNum type="arabicPeriod"/>
            </a:pPr>
            <a:r>
              <a:rPr kumimoji="0" lang="en-US" altLang="zh-CN" sz="2800" b="1" dirty="0">
                <a:solidFill>
                  <a:schemeClr val="bg1"/>
                </a:solidFill>
                <a:ea typeface="楷体" charset="0"/>
                <a:cs typeface="Times New Roman" charset="0"/>
              </a:rPr>
              <a:t>Expression levels</a:t>
            </a:r>
            <a:endParaRPr kumimoji="0" lang="zh-CN" altLang="en-US" sz="2800" b="1" dirty="0">
              <a:solidFill>
                <a:schemeClr val="bg1"/>
              </a:solidFill>
              <a:ea typeface="楷体" charset="0"/>
              <a:cs typeface="Times New Roman" charset="0"/>
            </a:endParaRPr>
          </a:p>
        </p:txBody>
      </p:sp>
      <p:sp>
        <p:nvSpPr>
          <p:cNvPr id="7" name="Line 4"/>
          <p:cNvSpPr>
            <a:spLocks noChangeShapeType="1"/>
          </p:cNvSpPr>
          <p:nvPr/>
        </p:nvSpPr>
        <p:spPr bwMode="auto">
          <a:xfrm>
            <a:off x="4447117" y="2446926"/>
            <a:ext cx="936625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800"/>
          </a:p>
        </p:txBody>
      </p:sp>
      <p:sp>
        <p:nvSpPr>
          <p:cNvPr id="8" name="Rectangle 5"/>
          <p:cNvSpPr>
            <a:spLocks noChangeArrowheads="1"/>
          </p:cNvSpPr>
          <p:nvPr/>
        </p:nvSpPr>
        <p:spPr bwMode="auto">
          <a:xfrm>
            <a:off x="5413904" y="1884951"/>
            <a:ext cx="3592513" cy="954107"/>
          </a:xfrm>
          <a:prstGeom prst="rect">
            <a:avLst/>
          </a:prstGeom>
          <a:solidFill>
            <a:srgbClr val="CC00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0" lang="en-US" altLang="zh-CN" sz="2800" b="1" dirty="0">
                <a:solidFill>
                  <a:schemeClr val="bg1"/>
                </a:solidFill>
                <a:ea typeface="楷体" charset="0"/>
                <a:cs typeface="Times New Roman" charset="0"/>
              </a:rPr>
              <a:t>Types and numbers of RNA molecules</a:t>
            </a:r>
            <a:endParaRPr kumimoji="0" lang="zh-CN" altLang="en-US" sz="2800" b="1" dirty="0">
              <a:solidFill>
                <a:schemeClr val="bg1"/>
              </a:solidFill>
              <a:ea typeface="楷体" charset="0"/>
              <a:cs typeface="Times New Roman" charset="0"/>
            </a:endParaRP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6925204" y="3004138"/>
            <a:ext cx="0" cy="1549419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800"/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5189538" y="4553558"/>
            <a:ext cx="3816879" cy="954107"/>
          </a:xfrm>
          <a:prstGeom prst="rect">
            <a:avLst/>
          </a:prstGeom>
          <a:solidFill>
            <a:srgbClr val="FFFF9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0" lang="en-US" altLang="zh-CN" sz="2800" b="1" dirty="0">
                <a:solidFill>
                  <a:srgbClr val="0000FF"/>
                </a:solidFill>
                <a:ea typeface="楷体" charset="0"/>
                <a:cs typeface="Times New Roman" charset="0"/>
              </a:rPr>
              <a:t>Types and numbers of protein molecules</a:t>
            </a:r>
            <a:endParaRPr kumimoji="0" lang="zh-CN" altLang="en-US" sz="2800" b="1" dirty="0">
              <a:solidFill>
                <a:srgbClr val="0000FF"/>
              </a:solidFill>
              <a:ea typeface="楷体" charset="0"/>
              <a:cs typeface="Times New Roman" charset="0"/>
            </a:endParaRPr>
          </a:p>
        </p:txBody>
      </p:sp>
      <p:sp>
        <p:nvSpPr>
          <p:cNvPr id="11" name="Rectangle 8"/>
          <p:cNvSpPr>
            <a:spLocks noChangeArrowheads="1"/>
          </p:cNvSpPr>
          <p:nvPr/>
        </p:nvSpPr>
        <p:spPr bwMode="auto">
          <a:xfrm>
            <a:off x="318561" y="4308716"/>
            <a:ext cx="3779307" cy="1384995"/>
          </a:xfrm>
          <a:prstGeom prst="rect">
            <a:avLst/>
          </a:prstGeom>
          <a:solidFill>
            <a:srgbClr val="A5002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eaLnBrk="1" hangingPunct="1"/>
            <a:r>
              <a:rPr kumimoji="0" lang="en-US" altLang="zh-CN" sz="2800" b="1" dirty="0">
                <a:solidFill>
                  <a:schemeClr val="bg1"/>
                </a:solidFill>
                <a:ea typeface="楷体" charset="0"/>
                <a:cs typeface="Times New Roman" charset="0"/>
              </a:rPr>
              <a:t>Cel</a:t>
            </a:r>
            <a:r>
              <a:rPr lang="en-US" altLang="zh-CN" sz="2800" b="1" dirty="0">
                <a:solidFill>
                  <a:schemeClr val="bg1"/>
                </a:solidFill>
                <a:ea typeface="楷体" charset="0"/>
                <a:cs typeface="Times New Roman" charset="0"/>
              </a:rPr>
              <a:t>l identity, </a:t>
            </a:r>
          </a:p>
          <a:p>
            <a:pPr eaLnBrk="1" hangingPunct="1"/>
            <a:r>
              <a:rPr lang="en-US" altLang="zh-CN" sz="2800" b="1" dirty="0">
                <a:solidFill>
                  <a:schemeClr val="bg1"/>
                </a:solidFill>
                <a:ea typeface="楷体" charset="0"/>
                <a:cs typeface="Times New Roman" charset="0"/>
              </a:rPr>
              <a:t>function and properties of cells</a:t>
            </a:r>
            <a:endParaRPr kumimoji="0" lang="zh-CN" altLang="en-US" sz="2800" b="1" dirty="0">
              <a:solidFill>
                <a:schemeClr val="bg1"/>
              </a:solidFill>
              <a:ea typeface="楷体" charset="0"/>
              <a:cs typeface="Times New Roman" charset="0"/>
            </a:endParaRPr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4097868" y="5001214"/>
            <a:ext cx="935037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800"/>
          </a:p>
        </p:txBody>
      </p:sp>
      <p:sp>
        <p:nvSpPr>
          <p:cNvPr id="13" name="Line 6"/>
          <p:cNvSpPr>
            <a:spLocks noChangeShapeType="1"/>
          </p:cNvSpPr>
          <p:nvPr/>
        </p:nvSpPr>
        <p:spPr bwMode="auto">
          <a:xfrm flipH="1">
            <a:off x="4622800" y="3100616"/>
            <a:ext cx="2302404" cy="1152178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 sz="280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EE7E73D-02FC-7746-935A-1C4666BFDE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3475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06"/>
    </mc:Choice>
    <mc:Fallback xmlns="">
      <p:transition spd="slow" advTm="621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4762"/>
            <a:ext cx="91440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 err="1">
                <a:effectLst/>
                <a:latin typeface="Arial"/>
                <a:ea typeface="ＭＳ Ｐゴシック" charset="-128"/>
                <a:cs typeface="Arial"/>
              </a:rPr>
              <a:t>DNase</a:t>
            </a:r>
            <a:r>
              <a:rPr lang="en-US" dirty="0">
                <a:effectLst/>
                <a:latin typeface="Arial"/>
                <a:ea typeface="ＭＳ Ｐゴシック" charset="-128"/>
                <a:cs typeface="Arial"/>
              </a:rPr>
              <a:t> footprint detects the </a:t>
            </a:r>
            <a:r>
              <a:rPr lang="en-US" dirty="0">
                <a:latin typeface="Arial"/>
                <a:ea typeface="ＭＳ Ｐゴシック" charset="-128"/>
                <a:cs typeface="Arial"/>
              </a:rPr>
              <a:t>binding of </a:t>
            </a:r>
            <a:r>
              <a:rPr lang="en-US" altLang="zh-CN" dirty="0" err="1">
                <a:latin typeface="Arial"/>
                <a:ea typeface="ＭＳ Ｐゴシック" charset="-128"/>
                <a:cs typeface="Arial"/>
              </a:rPr>
              <a:t>laci</a:t>
            </a:r>
            <a:r>
              <a:rPr lang="en-US" altLang="zh-CN" i="1" dirty="0">
                <a:latin typeface="Arial"/>
                <a:ea typeface="ＭＳ Ｐゴシック" charset="-128"/>
                <a:cs typeface="Arial"/>
              </a:rPr>
              <a:t> </a:t>
            </a:r>
            <a:r>
              <a:rPr lang="en-US" altLang="zh-CN" dirty="0">
                <a:latin typeface="Arial"/>
                <a:ea typeface="ＭＳ Ｐゴシック" charset="-128"/>
                <a:cs typeface="Arial"/>
              </a:rPr>
              <a:t>and</a:t>
            </a:r>
            <a:r>
              <a:rPr lang="en-US" altLang="zh-CN" i="1" dirty="0">
                <a:latin typeface="Arial"/>
                <a:ea typeface="ＭＳ Ｐゴシック" charset="-128"/>
                <a:cs typeface="Arial"/>
              </a:rPr>
              <a:t> </a:t>
            </a:r>
            <a:br>
              <a:rPr lang="en-US" altLang="zh-CN" i="1" dirty="0">
                <a:latin typeface="Arial"/>
                <a:ea typeface="ＭＳ Ｐゴシック" charset="-128"/>
                <a:cs typeface="Arial"/>
              </a:rPr>
            </a:br>
            <a:r>
              <a:rPr lang="en-US" altLang="zh-CN" dirty="0">
                <a:latin typeface="Arial"/>
                <a:ea typeface="ＭＳ Ｐゴシック" charset="-128"/>
                <a:cs typeface="Arial"/>
              </a:rPr>
              <a:t>operator</a:t>
            </a:r>
            <a:r>
              <a:rPr lang="en-US" altLang="zh-CN" i="1" dirty="0">
                <a:latin typeface="Arial"/>
                <a:ea typeface="ＭＳ Ｐゴシック" charset="-128"/>
                <a:cs typeface="Arial"/>
              </a:rPr>
              <a:t> </a:t>
            </a:r>
            <a:r>
              <a:rPr lang="en-US" altLang="zh-CN" dirty="0">
                <a:latin typeface="Arial"/>
                <a:ea typeface="ＭＳ Ｐゴシック" charset="-128"/>
                <a:cs typeface="Arial"/>
              </a:rPr>
              <a:t>DNA</a:t>
            </a:r>
            <a:endParaRPr lang="en-US" dirty="0">
              <a:effectLst/>
              <a:latin typeface="Arial"/>
              <a:ea typeface="ＭＳ Ｐゴシック" charset="-128"/>
              <a:cs typeface="Arial"/>
            </a:endParaRPr>
          </a:p>
        </p:txBody>
      </p:sp>
      <p:sp>
        <p:nvSpPr>
          <p:cNvPr id="3891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FF1A0F7-6A0A-45C2-B6CB-4CC5AE1D7996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30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38918" name="TextBox 5"/>
          <p:cNvSpPr txBox="1">
            <a:spLocks noChangeArrowheads="1"/>
          </p:cNvSpPr>
          <p:nvPr/>
        </p:nvSpPr>
        <p:spPr bwMode="auto">
          <a:xfrm>
            <a:off x="7702550" y="5919788"/>
            <a:ext cx="982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15.20</a:t>
            </a:r>
          </a:p>
        </p:txBody>
      </p:sp>
      <p:sp>
        <p:nvSpPr>
          <p:cNvPr id="38919" name="Content Placeholder 2"/>
          <p:cNvSpPr>
            <a:spLocks noGrp="1"/>
          </p:cNvSpPr>
          <p:nvPr>
            <p:ph idx="1"/>
          </p:nvPr>
        </p:nvSpPr>
        <p:spPr>
          <a:xfrm>
            <a:off x="211777" y="1226079"/>
            <a:ext cx="3632200" cy="4836053"/>
          </a:xfrm>
        </p:spPr>
        <p:txBody>
          <a:bodyPr/>
          <a:lstStyle/>
          <a:p>
            <a:pPr>
              <a:spcAft>
                <a:spcPts val="1800"/>
              </a:spcAft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Incubate radiolabeled DNA from </a:t>
            </a:r>
            <a:r>
              <a:rPr lang="en-US" altLang="zh-CN" sz="20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sz="2000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+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operon with partially purified protein from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sz="2000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+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cells</a:t>
            </a:r>
          </a:p>
          <a:p>
            <a:pPr>
              <a:spcAft>
                <a:spcPts val="1800"/>
              </a:spcAft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Partial digest of DNA with </a:t>
            </a: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DNase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I</a:t>
            </a:r>
          </a:p>
          <a:p>
            <a:pPr>
              <a:spcAft>
                <a:spcPts val="1800"/>
              </a:spcAft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Gel electrophoresis and autoradiography</a:t>
            </a:r>
          </a:p>
          <a:p>
            <a:pPr>
              <a:spcAft>
                <a:spcPct val="0"/>
              </a:spcAft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If protein is bound to DNA, then specific fragments will be protected from </a:t>
            </a: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DNase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digestion</a:t>
            </a:r>
          </a:p>
          <a:p>
            <a:pPr>
              <a:buFont typeface="Arial" charset="0"/>
              <a:buNone/>
            </a:pPr>
            <a:endParaRPr lang="en-US" altLang="zh-CN" sz="2000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pic>
        <p:nvPicPr>
          <p:cNvPr id="38920" name="Picture 8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43977" y="1350286"/>
            <a:ext cx="4842823" cy="5006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1582B18E-FA68-7843-9C1F-EB5749ABE8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95937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776"/>
    </mc:Choice>
    <mc:Fallback xmlns="">
      <p:transition spd="slow" advTm="457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822"/>
            <a:ext cx="9144000" cy="1001712"/>
          </a:xfrm>
        </p:spPr>
        <p:txBody>
          <a:bodyPr/>
          <a:lstStyle/>
          <a:p>
            <a:pPr>
              <a:defRPr/>
            </a:pP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Proteins act in </a:t>
            </a: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trans</a:t>
            </a: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, DNA sites act in </a:t>
            </a: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cis</a:t>
            </a:r>
          </a:p>
        </p:txBody>
      </p:sp>
      <p:sp>
        <p:nvSpPr>
          <p:cNvPr id="26627" name="Content Placeholder 2"/>
          <p:cNvSpPr>
            <a:spLocks noGrp="1"/>
          </p:cNvSpPr>
          <p:nvPr>
            <p:ph idx="1"/>
          </p:nvPr>
        </p:nvSpPr>
        <p:spPr>
          <a:xfrm>
            <a:off x="361949" y="1316038"/>
            <a:ext cx="8443383" cy="5040312"/>
          </a:xfrm>
        </p:spPr>
        <p:txBody>
          <a:bodyPr/>
          <a:lstStyle/>
          <a:p>
            <a:pPr>
              <a:spcAft>
                <a:spcPts val="12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Jacob and Monod used 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partial diploids 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carrying different alleles of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regulatory elements and structural genes to identify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trans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-acting and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cis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-acting elements</a:t>
            </a:r>
          </a:p>
          <a:p>
            <a:pPr marL="639763" lvl="1">
              <a:spcAft>
                <a:spcPts val="1800"/>
              </a:spcAft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F' lac plasmids were used to generate partial diploids</a:t>
            </a:r>
          </a:p>
          <a:p>
            <a:pPr>
              <a:buFont typeface="Arial" charset="0"/>
              <a:buNone/>
            </a:pPr>
            <a:r>
              <a:rPr lang="en-US" altLang="zh-CN" i="1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Trans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-acting </a:t>
            </a:r>
            <a:r>
              <a:rPr lang="en-US" altLang="zh-CN" dirty="0">
                <a:solidFill>
                  <a:srgbClr val="800000"/>
                </a:solidFill>
                <a:latin typeface="Helvetica" charset="0"/>
                <a:ea typeface="ＭＳ Ｐゴシック" charset="-128"/>
                <a:cs typeface="Helvetica" charset="0"/>
              </a:rPr>
              <a:t>factor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: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Can diffuse through the cytoplasm and act at target DNA sites on any DNA molecule in the cell</a:t>
            </a:r>
          </a:p>
          <a:p>
            <a:pPr>
              <a:buFont typeface="Arial" charset="0"/>
              <a:buNone/>
            </a:pPr>
            <a:r>
              <a:rPr lang="en-US" altLang="zh-CN" i="1" dirty="0" err="1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Cis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-acting elements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: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lacO</a:t>
            </a: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Can only influence expression of adjacent genes on the same DNA molecule</a:t>
            </a:r>
          </a:p>
        </p:txBody>
      </p:sp>
      <p:sp>
        <p:nvSpPr>
          <p:cNvPr id="2662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34C2D79-7029-4166-B8BE-AAE51C7E7BA2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31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F231EF2-482F-D24A-8616-C3C67190C0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7738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6663"/>
    </mc:Choice>
    <mc:Fallback xmlns="">
      <p:transition spd="slow" advTm="466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277"/>
            <a:ext cx="9144000" cy="938212"/>
          </a:xfrm>
        </p:spPr>
        <p:txBody>
          <a:bodyPr/>
          <a:lstStyle/>
          <a:p>
            <a:r>
              <a:rPr lang="en-US" altLang="zh-CN" i="1">
                <a:effectLst/>
                <a:latin typeface="Helvetica" charset="0"/>
                <a:ea typeface="ＭＳ Ｐゴシック" charset="-128"/>
                <a:cs typeface="Helvetica" charset="0"/>
              </a:rPr>
              <a:t>Lacl</a:t>
            </a:r>
            <a:r>
              <a:rPr lang="en-US" altLang="zh-CN" i="1" baseline="30000">
                <a:effectLst/>
                <a:latin typeface="Helvetica" charset="0"/>
                <a:ea typeface="ＭＳ Ｐゴシック" charset="-128"/>
                <a:cs typeface="Helvetica" charset="0"/>
              </a:rPr>
              <a:t>+</a:t>
            </a:r>
            <a:r>
              <a:rPr lang="en-US" altLang="zh-CN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i="1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>
                <a:effectLst/>
                <a:latin typeface="Helvetica" charset="0"/>
                <a:ea typeface="ＭＳ Ｐゴシック" charset="-128"/>
                <a:cs typeface="Helvetica" charset="0"/>
              </a:rPr>
              <a:t>protein acts </a:t>
            </a:r>
            <a:r>
              <a:rPr lang="en-US" altLang="zh-CN" i="1">
                <a:effectLst/>
                <a:latin typeface="Helvetica" charset="0"/>
                <a:ea typeface="ＭＳ Ｐゴシック" charset="-128"/>
                <a:cs typeface="Helvetica" charset="0"/>
              </a:rPr>
              <a:t>in trans</a:t>
            </a:r>
            <a:endParaRPr lang="en-US" altLang="zh-CN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5894387"/>
            <a:ext cx="8229600" cy="7207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sz="2000">
                <a:effectLst/>
                <a:latin typeface="Helvetica" charset="0"/>
                <a:ea typeface="ＭＳ Ｐゴシック" charset="-128"/>
                <a:cs typeface="Helvetica" charset="0"/>
              </a:rPr>
              <a:t>Repressor expressed from the plasmid can diffuse through the cytoplasm and bind to the operator on the chromosome</a:t>
            </a:r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7A4CCBF-AF6A-467E-8817-0159F5C3EB5A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32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27654" name="Picture 6" descr="Ch15_12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10"/>
          <a:stretch>
            <a:fillRect/>
          </a:stretch>
        </p:blipFill>
        <p:spPr bwMode="auto">
          <a:xfrm>
            <a:off x="541866" y="1105969"/>
            <a:ext cx="7467601" cy="46551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4111D136-0C1A-FA4C-B8E6-B4276CA686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0944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160"/>
    </mc:Choice>
    <mc:Fallback xmlns="">
      <p:transition spd="slow" advTm="371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5344"/>
            <a:ext cx="9144000" cy="938212"/>
          </a:xfrm>
        </p:spPr>
        <p:txBody>
          <a:bodyPr/>
          <a:lstStyle/>
          <a:p>
            <a:r>
              <a:rPr lang="en-US" altLang="zh-CN" i="1">
                <a:effectLst/>
                <a:latin typeface="Helvetica" charset="0"/>
                <a:ea typeface="ＭＳ Ｐゴシック" charset="-128"/>
                <a:cs typeface="Helvetica" charset="0"/>
              </a:rPr>
              <a:t>Lacl</a:t>
            </a:r>
            <a:r>
              <a:rPr lang="en-US" altLang="zh-CN" i="1" baseline="30000">
                <a:effectLst/>
                <a:latin typeface="Helvetica" charset="0"/>
                <a:ea typeface="ＭＳ Ｐゴシック" charset="-128"/>
                <a:cs typeface="Helvetica" charset="0"/>
              </a:rPr>
              <a:t>+</a:t>
            </a:r>
            <a:r>
              <a:rPr lang="en-US" altLang="zh-CN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i="1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>
                <a:effectLst/>
                <a:latin typeface="Helvetica" charset="0"/>
                <a:ea typeface="ＭＳ Ｐゴシック" charset="-128"/>
                <a:cs typeface="Helvetica" charset="0"/>
              </a:rPr>
              <a:t>protein acts </a:t>
            </a:r>
            <a:r>
              <a:rPr lang="en-US" altLang="zh-CN" i="1">
                <a:effectLst/>
                <a:latin typeface="Helvetica" charset="0"/>
                <a:ea typeface="ＭＳ Ｐゴシック" charset="-128"/>
                <a:cs typeface="Helvetica" charset="0"/>
              </a:rPr>
              <a:t>in trans</a:t>
            </a:r>
            <a:endParaRPr lang="en-US" altLang="zh-CN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27651" name="Content Placeholder 2"/>
          <p:cNvSpPr>
            <a:spLocks noGrp="1"/>
          </p:cNvSpPr>
          <p:nvPr>
            <p:ph idx="1"/>
          </p:nvPr>
        </p:nvSpPr>
        <p:spPr>
          <a:xfrm>
            <a:off x="457200" y="5894387"/>
            <a:ext cx="8229600" cy="7207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lacI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expressed from the plasmid can diffuse through the cytoplasm and bind to the operator on the chromosome</a:t>
            </a:r>
          </a:p>
        </p:txBody>
      </p:sp>
      <p:sp>
        <p:nvSpPr>
          <p:cNvPr id="2765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7A4CCBF-AF6A-467E-8817-0159F5C3EB5A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33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7200" y="1725083"/>
            <a:ext cx="8316939" cy="3090334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F77556CE-D880-844D-B7DB-DF7420E4BD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509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2180"/>
    </mc:Choice>
    <mc:Fallback xmlns="">
      <p:transition spd="slow" advTm="221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"/>
            <a:ext cx="9144000" cy="994833"/>
          </a:xfrm>
        </p:spPr>
        <p:txBody>
          <a:bodyPr/>
          <a:lstStyle/>
          <a:p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DNA sequence mutations in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lacO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acts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 in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cis</a:t>
            </a: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29699" name="Content Placeholder 2"/>
          <p:cNvSpPr>
            <a:spLocks noGrp="1"/>
          </p:cNvSpPr>
          <p:nvPr>
            <p:ph idx="1"/>
          </p:nvPr>
        </p:nvSpPr>
        <p:spPr>
          <a:xfrm>
            <a:off x="457200" y="5584825"/>
            <a:ext cx="8229600" cy="7715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The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lacO</a:t>
            </a:r>
            <a:r>
              <a:rPr lang="en-US" altLang="zh-CN" sz="2000" i="1" baseline="30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mutation affects expression of genes only on the DNA that it is located on</a:t>
            </a:r>
          </a:p>
        </p:txBody>
      </p:sp>
      <p:sp>
        <p:nvSpPr>
          <p:cNvPr id="2970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6965428-F421-42B3-A5EA-05B5222C9987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34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265" y="1416049"/>
            <a:ext cx="8679697" cy="3357033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C7FDAB1B-78C2-D041-8A7E-2C5F9761238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8451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00"/>
    </mc:Choice>
    <mc:Fallback xmlns="">
      <p:transition spd="slow" advTm="176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The </a:t>
            </a:r>
            <a:r>
              <a:rPr lang="en-US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operon of </a:t>
            </a:r>
            <a:r>
              <a:rPr lang="en-US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E. coli 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is regulated </a:t>
            </a:r>
            <a:b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by both lactose and glucose</a:t>
            </a:r>
          </a:p>
        </p:txBody>
      </p:sp>
      <p:sp>
        <p:nvSpPr>
          <p:cNvPr id="30723" name="Content Placeholder 2"/>
          <p:cNvSpPr>
            <a:spLocks noGrp="1"/>
          </p:cNvSpPr>
          <p:nvPr>
            <p:ph idx="1"/>
          </p:nvPr>
        </p:nvSpPr>
        <p:spPr>
          <a:xfrm>
            <a:off x="457200" y="1417638"/>
            <a:ext cx="8229600" cy="493871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1.  When both glucose and lactose are present, only glucose is utilized</a:t>
            </a:r>
          </a:p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2.  Lactose induces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mRNA expression, but only in the absence of glucose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Lactose prevents repressor from binding to </a:t>
            </a:r>
            <a:r>
              <a:rPr lang="en-US" altLang="zh-CN" sz="20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lacO</a:t>
            </a:r>
            <a:endParaRPr lang="en-US" altLang="zh-CN" sz="2000" i="1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repressor is a negative regulator of </a:t>
            </a:r>
            <a:r>
              <a:rPr lang="en-US" altLang="zh-CN" sz="20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transcription</a:t>
            </a:r>
          </a:p>
          <a:p>
            <a:pPr>
              <a:buFont typeface="Arial" charset="0"/>
              <a:buNone/>
            </a:pP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3.   </a:t>
            </a:r>
            <a:r>
              <a:rPr lang="en-US" altLang="zh-CN" i="1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 mRNA expression cannot be induced if glucose is present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Glucose </a:t>
            </a:r>
            <a:r>
              <a:rPr lang="en-US" altLang="zh-CN" sz="2000" dirty="0">
                <a:latin typeface="Helvetica" charset="0"/>
                <a:ea typeface="ＭＳ Ｐゴシック" charset="-128"/>
                <a:cs typeface="Helvetica" charset="0"/>
              </a:rPr>
              <a:t>decreases 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the levels of cAMP 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cAMP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binds to </a:t>
            </a: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cAMP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receptor protein (CRP) 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CRP-</a:t>
            </a: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cAMP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a </a:t>
            </a:r>
            <a:r>
              <a:rPr lang="en-US" altLang="zh-CN" sz="2000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positive regulator 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of </a:t>
            </a:r>
            <a:r>
              <a:rPr lang="en-US" altLang="zh-CN" sz="20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transcription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072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F06E5A6-9DCC-42C6-8F3B-917D6189A0F5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35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88F1026-D4F9-464A-9EF1-6BAE38FE53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591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84"/>
    </mc:Choice>
    <mc:Fallback xmlns="">
      <p:transition spd="slow" advTm="6218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40834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Positive regulation of lac operon by CRP–</a:t>
            </a:r>
            <a:r>
              <a:rPr lang="en-US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cAMP</a:t>
            </a:r>
            <a:endParaRPr lang="en-US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2A64981-2668-426B-B5FE-C71FEE204342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36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31750" name="TextBox 5"/>
          <p:cNvSpPr txBox="1">
            <a:spLocks noChangeArrowheads="1"/>
          </p:cNvSpPr>
          <p:nvPr/>
        </p:nvSpPr>
        <p:spPr bwMode="auto">
          <a:xfrm>
            <a:off x="7183438" y="6038850"/>
            <a:ext cx="982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15.15</a:t>
            </a:r>
          </a:p>
        </p:txBody>
      </p:sp>
      <p:pic>
        <p:nvPicPr>
          <p:cNvPr id="31751" name="Picture 6" descr="Ch15_15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6450" y="750359"/>
            <a:ext cx="6776439" cy="56466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3089282" y="5866763"/>
            <a:ext cx="203132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腺苷酸环化酶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E4E0F06-8861-7647-AEEA-7A06BD4B37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999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601"/>
    </mc:Choice>
    <mc:Fallback xmlns="">
      <p:transition spd="slow" advTm="4460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7150"/>
            <a:ext cx="3111500" cy="91440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Glucose negatively regulate </a:t>
            </a:r>
            <a:r>
              <a:rPr lang="en-US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cAMP</a:t>
            </a:r>
            <a:endParaRPr lang="en-US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174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2A64981-2668-426B-B5FE-C71FEE204342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37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65941" y="-1"/>
            <a:ext cx="6078059" cy="6646333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42332" y="3039042"/>
            <a:ext cx="3323167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dirty="0" err="1">
                <a:solidFill>
                  <a:srgbClr val="800000"/>
                </a:solidFill>
                <a:latin typeface="Helvetica" charset="0"/>
                <a:cs typeface="Helvetica" charset="0"/>
              </a:rPr>
              <a:t>Catabolite</a:t>
            </a:r>
            <a:r>
              <a:rPr lang="en-US" altLang="zh-CN" dirty="0">
                <a:solidFill>
                  <a:srgbClr val="800000"/>
                </a:solidFill>
                <a:latin typeface="Helvetica" charset="0"/>
                <a:cs typeface="Helvetica" charset="0"/>
              </a:rPr>
              <a:t> repression </a:t>
            </a:r>
            <a:r>
              <a:rPr lang="en-US" altLang="zh-CN" dirty="0">
                <a:latin typeface="Helvetica" charset="0"/>
                <a:cs typeface="Helvetica" charset="0"/>
              </a:rPr>
              <a:t>– overall effect of glucose is to prevent </a:t>
            </a:r>
            <a:r>
              <a:rPr lang="en-US" altLang="zh-CN" i="1" dirty="0">
                <a:latin typeface="Helvetica" charset="0"/>
                <a:cs typeface="Helvetica" charset="0"/>
              </a:rPr>
              <a:t>lac</a:t>
            </a:r>
            <a:r>
              <a:rPr lang="en-US" altLang="zh-CN" dirty="0">
                <a:latin typeface="Helvetica" charset="0"/>
                <a:cs typeface="Helvetica" charset="0"/>
              </a:rPr>
              <a:t> gene expression</a:t>
            </a:r>
          </a:p>
        </p:txBody>
      </p:sp>
      <p:sp>
        <p:nvSpPr>
          <p:cNvPr id="3" name="矩形 2"/>
          <p:cNvSpPr/>
          <p:nvPr/>
        </p:nvSpPr>
        <p:spPr>
          <a:xfrm>
            <a:off x="4989241" y="3892434"/>
            <a:ext cx="83448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charset="0"/>
                <a:cs typeface="Helvetica" charset="0"/>
              </a:rPr>
              <a:t>CRP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7698574" y="4025669"/>
            <a:ext cx="83448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charset="0"/>
                <a:cs typeface="Helvetica" charset="0"/>
              </a:rPr>
              <a:t>CRP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2727508" y="4513561"/>
            <a:ext cx="834483" cy="461665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  <a:latin typeface="Helvetica" charset="0"/>
                <a:cs typeface="Helvetica" charset="0"/>
              </a:rPr>
              <a:t>CRP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3145189" y="2901540"/>
            <a:ext cx="1364526" cy="369332"/>
          </a:xfrm>
          <a:prstGeom prst="rect">
            <a:avLst/>
          </a:prstGeom>
          <a:solidFill>
            <a:schemeClr val="bg1"/>
          </a:solidFill>
        </p:spPr>
        <p:txBody>
          <a:bodyPr wrap="none">
            <a:spAutoFit/>
          </a:bodyPr>
          <a:lstStyle/>
          <a:p>
            <a:r>
              <a:rPr lang="en-US" altLang="zh-CN" sz="1800" dirty="0" err="1">
                <a:solidFill>
                  <a:srgbClr val="FF0000"/>
                </a:solidFill>
                <a:latin typeface="Helvetica" charset="0"/>
                <a:cs typeface="Helvetica" charset="0"/>
              </a:rPr>
              <a:t>cAMP</a:t>
            </a:r>
            <a:r>
              <a:rPr lang="en-US" altLang="zh-CN" sz="1800" dirty="0">
                <a:solidFill>
                  <a:srgbClr val="FF0000"/>
                </a:solidFill>
                <a:latin typeface="Helvetica" charset="0"/>
                <a:cs typeface="Helvetica" charset="0"/>
              </a:rPr>
              <a:t>-CRP</a:t>
            </a:r>
            <a:endParaRPr lang="zh-CN" altLang="en-US" sz="1800" dirty="0">
              <a:solidFill>
                <a:srgbClr val="FF0000"/>
              </a:solidFill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854F698C-7BF2-C147-BAB3-33CFD20995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3120" y="1436458"/>
            <a:ext cx="2720936" cy="122442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2ABA30FF-9C15-ED46-9904-B0E9C84EE0D6}"/>
              </a:ext>
            </a:extLst>
          </p:cNvPr>
          <p:cNvSpPr/>
          <p:nvPr/>
        </p:nvSpPr>
        <p:spPr>
          <a:xfrm>
            <a:off x="918395" y="1630797"/>
            <a:ext cx="75976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ATP</a:t>
            </a:r>
            <a:endParaRPr lang="zh-CN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C3005A0A-8DB1-944A-BBE4-C395AD3DAF25}"/>
              </a:ext>
            </a:extLst>
          </p:cNvPr>
          <p:cNvSpPr/>
          <p:nvPr/>
        </p:nvSpPr>
        <p:spPr>
          <a:xfrm>
            <a:off x="7479178" y="2041327"/>
            <a:ext cx="1533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800" dirty="0"/>
              <a:t>cAMP</a:t>
            </a:r>
            <a:endParaRPr lang="zh-CN" altLang="en-US" sz="1800" dirty="0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40088D32-B9DC-284F-BA89-45894C6F398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89800" y="695462"/>
            <a:ext cx="1397000" cy="1397000"/>
          </a:xfrm>
          <a:prstGeom prst="rect">
            <a:avLst/>
          </a:prstGeom>
        </p:spPr>
      </p:pic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3AB8DF17-05D6-084F-AC12-D29A408E5B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8803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249"/>
    </mc:Choice>
    <mc:Fallback xmlns="">
      <p:transition spd="slow" advTm="622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CRP–cAMP binds as a dimer to </a:t>
            </a:r>
            <a:b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a regulatory region</a:t>
            </a:r>
          </a:p>
        </p:txBody>
      </p:sp>
      <p:sp>
        <p:nvSpPr>
          <p:cNvPr id="39939" name="Content Placeholder 2"/>
          <p:cNvSpPr>
            <a:spLocks noGrp="1"/>
          </p:cNvSpPr>
          <p:nvPr>
            <p:ph idx="1"/>
          </p:nvPr>
        </p:nvSpPr>
        <p:spPr>
          <a:xfrm>
            <a:off x="457200" y="1570038"/>
            <a:ext cx="8229600" cy="2994025"/>
          </a:xfrm>
        </p:spPr>
        <p:txBody>
          <a:bodyPr/>
          <a:lstStyle/>
          <a:p>
            <a:pPr>
              <a:spcAft>
                <a:spcPts val="30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CRP-binding sites have a two-fold rotational symmetry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>
              <a:spcAft>
                <a:spcPts val="12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CRP protein binds as a dimer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CRP-binding site consists of two recognition sequences, one for each subunit of the CRP dimer</a:t>
            </a:r>
          </a:p>
        </p:txBody>
      </p:sp>
      <p:sp>
        <p:nvSpPr>
          <p:cNvPr id="3994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A85D7F4C-F5B3-4E47-AA82-E3D09CACAC38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38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9942" name="Picture 6" descr="Ch15_2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5688" y="4348163"/>
            <a:ext cx="4379912" cy="2019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9943" name="TextBox 9"/>
          <p:cNvSpPr txBox="1">
            <a:spLocks noChangeArrowheads="1"/>
          </p:cNvSpPr>
          <p:nvPr/>
        </p:nvSpPr>
        <p:spPr bwMode="auto">
          <a:xfrm>
            <a:off x="3025775" y="2132013"/>
            <a:ext cx="3092450" cy="56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>
              <a:lnSpc>
                <a:spcPts val="1800"/>
              </a:lnSpc>
            </a:pPr>
            <a:r>
              <a:rPr lang="en-US" altLang="zh-CN" sz="1800" b="1">
                <a:latin typeface="Courier" charset="0"/>
              </a:rPr>
              <a:t>5'TGTGAGTTAGCTCACA 3'</a:t>
            </a:r>
          </a:p>
          <a:p>
            <a:pPr eaLnBrk="1" hangingPunct="1">
              <a:lnSpc>
                <a:spcPts val="1800"/>
              </a:lnSpc>
            </a:pPr>
            <a:r>
              <a:rPr lang="en-US" altLang="zh-CN" sz="1800" b="1">
                <a:latin typeface="Courier" charset="0"/>
              </a:rPr>
              <a:t>3'ACACTCAATCGAGTGT 5'</a:t>
            </a:r>
          </a:p>
        </p:txBody>
      </p:sp>
      <p:sp>
        <p:nvSpPr>
          <p:cNvPr id="39944" name="TextBox 5"/>
          <p:cNvSpPr txBox="1">
            <a:spLocks noChangeArrowheads="1"/>
          </p:cNvSpPr>
          <p:nvPr/>
        </p:nvSpPr>
        <p:spPr bwMode="auto">
          <a:xfrm>
            <a:off x="6705600" y="6059488"/>
            <a:ext cx="982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15.21</a:t>
            </a:r>
          </a:p>
        </p:txBody>
      </p:sp>
      <p:cxnSp>
        <p:nvCxnSpPr>
          <p:cNvPr id="4" name="直线连接符 3">
            <a:extLst>
              <a:ext uri="{FF2B5EF4-FFF2-40B4-BE49-F238E27FC236}">
                <a16:creationId xmlns:a16="http://schemas.microsoft.com/office/drawing/2014/main" id="{ADD95302-65E0-C646-AA54-486B1C697CC3}"/>
              </a:ext>
            </a:extLst>
          </p:cNvPr>
          <p:cNvCxnSpPr/>
          <p:nvPr/>
        </p:nvCxnSpPr>
        <p:spPr>
          <a:xfrm>
            <a:off x="3367312" y="2132013"/>
            <a:ext cx="8098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直线连接符 9">
            <a:extLst>
              <a:ext uri="{FF2B5EF4-FFF2-40B4-BE49-F238E27FC236}">
                <a16:creationId xmlns:a16="http://schemas.microsoft.com/office/drawing/2014/main" id="{9732B4D1-9864-834C-89D9-DC1C03451596}"/>
              </a:ext>
            </a:extLst>
          </p:cNvPr>
          <p:cNvCxnSpPr/>
          <p:nvPr/>
        </p:nvCxnSpPr>
        <p:spPr>
          <a:xfrm>
            <a:off x="4736498" y="2643189"/>
            <a:ext cx="809897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A2F665AB-931F-064C-8A2F-9CFE1BB0ABF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0199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778"/>
    </mc:Choice>
    <mc:Fallback xmlns="">
      <p:transition spd="slow" advTm="24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1166"/>
            <a:ext cx="2899833" cy="3005667"/>
          </a:xfrm>
        </p:spPr>
        <p:txBody>
          <a:bodyPr>
            <a:normAutofit/>
          </a:bodyPr>
          <a:lstStyle/>
          <a:p>
            <a:r>
              <a:rPr lang="en-US" dirty="0"/>
              <a:t>Negative and positive control of the </a:t>
            </a:r>
            <a:r>
              <a:rPr lang="en-US" i="1" dirty="0"/>
              <a:t>lac </a:t>
            </a:r>
            <a:r>
              <a:rPr lang="en-US" dirty="0"/>
              <a:t>operon </a:t>
            </a:r>
          </a:p>
        </p:txBody>
      </p:sp>
      <p:sp>
        <p:nvSpPr>
          <p:cNvPr id="3482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0BBE729-9E0A-4A51-945A-DE71F70035D0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39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17901" y="21166"/>
            <a:ext cx="5469227" cy="6455833"/>
          </a:xfrm>
          <a:prstGeom prst="rect">
            <a:avLst/>
          </a:prstGeom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D72DFD5-3C9D-5744-995B-3A4D97E6FA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5671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5166"/>
    </mc:Choice>
    <mc:Fallback xmlns="">
      <p:transition spd="slow" advTm="551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583"/>
            <a:ext cx="9144000" cy="1143000"/>
          </a:xfrm>
        </p:spPr>
        <p:txBody>
          <a:bodyPr>
            <a:normAutofit/>
          </a:bodyPr>
          <a:lstStyle/>
          <a:p>
            <a:pPr marL="457200" indent="-4572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zh-CN" dirty="0">
                <a:solidFill>
                  <a:schemeClr val="tx1"/>
                </a:solidFill>
                <a:latin typeface="Arial"/>
                <a:ea typeface="楷体" charset="0"/>
                <a:cs typeface="Arial"/>
              </a:rPr>
              <a:t>Gene regulation occurs in any stage of gene transcription and translation. </a:t>
            </a:r>
            <a:endParaRPr lang="zh-CN" altLang="en-US" dirty="0">
              <a:solidFill>
                <a:schemeClr val="tx1"/>
              </a:solidFill>
              <a:latin typeface="Arial"/>
              <a:ea typeface="楷体" charset="0"/>
              <a:cs typeface="Arial"/>
            </a:endParaRP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6F52EA7-BACD-414A-98DC-D941818A10E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250825" y="4365625"/>
            <a:ext cx="8748713" cy="13684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 eaLnBrk="1" hangingPunct="1"/>
            <a:r>
              <a:rPr lang="en-US" altLang="zh-CN" sz="2800" dirty="0">
                <a:solidFill>
                  <a:srgbClr val="0000FF"/>
                </a:solidFill>
                <a:latin typeface="Arial" charset="0"/>
              </a:rPr>
              <a:t>An abbreviated pathway of gene expression, showing five important levels of regulation.</a:t>
            </a:r>
          </a:p>
        </p:txBody>
      </p:sp>
      <p:pic>
        <p:nvPicPr>
          <p:cNvPr id="7" name="Picture 4" descr="F23_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084"/>
          <a:stretch>
            <a:fillRect/>
          </a:stretch>
        </p:blipFill>
        <p:spPr bwMode="auto">
          <a:xfrm>
            <a:off x="0" y="1987550"/>
            <a:ext cx="9144000" cy="2305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28461FB-D6EE-2A4C-AFC2-D8FCF159C1F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0345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958"/>
    </mc:Choice>
    <mc:Fallback xmlns="">
      <p:transition spd="slow" advTm="6395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43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CRP-cAMP complex makes direct contact </a:t>
            </a:r>
            <a:b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with RNA polymerase</a:t>
            </a:r>
          </a:p>
        </p:txBody>
      </p:sp>
      <p:sp>
        <p:nvSpPr>
          <p:cNvPr id="45059" name="Content Placeholder 10"/>
          <p:cNvSpPr>
            <a:spLocks noGrp="1"/>
          </p:cNvSpPr>
          <p:nvPr>
            <p:ph idx="1"/>
          </p:nvPr>
        </p:nvSpPr>
        <p:spPr>
          <a:xfrm>
            <a:off x="457200" y="1735138"/>
            <a:ext cx="8229600" cy="10969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Without interaction with CRP-cAMP, RNA polymerase can bind to the promoter but is less likely to unwind DNA and initiate transcription</a:t>
            </a:r>
          </a:p>
        </p:txBody>
      </p:sp>
      <p:sp>
        <p:nvSpPr>
          <p:cNvPr id="4506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A78609E-D7FB-47C9-9CAE-7B4064EC6138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40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45062" name="TextBox 5"/>
          <p:cNvSpPr txBox="1">
            <a:spLocks noChangeArrowheads="1"/>
          </p:cNvSpPr>
          <p:nvPr/>
        </p:nvSpPr>
        <p:spPr bwMode="auto">
          <a:xfrm>
            <a:off x="6478588" y="5603875"/>
            <a:ext cx="982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15.25</a:t>
            </a:r>
          </a:p>
        </p:txBody>
      </p:sp>
      <p:pic>
        <p:nvPicPr>
          <p:cNvPr id="45063" name="Picture 6" descr="Ch15_25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75" t="3397"/>
          <a:stretch>
            <a:fillRect/>
          </a:stretch>
        </p:blipFill>
        <p:spPr bwMode="auto">
          <a:xfrm>
            <a:off x="1592263" y="3003550"/>
            <a:ext cx="5964237" cy="260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DD4F1A2-853E-6548-835E-5480CCA445C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9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353"/>
    </mc:Choice>
    <mc:Fallback xmlns="">
      <p:transition spd="slow" advTm="333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3223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/>
              <a:t>Negative and positive control of the </a:t>
            </a:r>
            <a:r>
              <a:rPr lang="en-US" i="1" dirty="0"/>
              <a:t>lac </a:t>
            </a:r>
            <a:r>
              <a:rPr lang="en-US" dirty="0"/>
              <a:t>operon </a:t>
            </a:r>
            <a:endParaRPr lang="en-US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3011" name="Content Placeholder 2"/>
          <p:cNvSpPr>
            <a:spLocks noGrp="1"/>
          </p:cNvSpPr>
          <p:nvPr>
            <p:ph idx="1"/>
          </p:nvPr>
        </p:nvSpPr>
        <p:spPr>
          <a:xfrm>
            <a:off x="457200" y="1951038"/>
            <a:ext cx="8229600" cy="2938462"/>
          </a:xfrm>
        </p:spPr>
        <p:txBody>
          <a:bodyPr/>
          <a:lstStyle/>
          <a:p>
            <a:pPr>
              <a:spcAft>
                <a:spcPts val="30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Many negative regulators (e.g. lac repressor) prevent transcription initiation by blocking the functional binding of RNA polymerase </a:t>
            </a:r>
          </a:p>
          <a:p>
            <a:pPr>
              <a:spcAft>
                <a:spcPts val="30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Many positive regulators (e.g. CRP-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cAMP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) establish contact with RNA polymerase that enhances transcription initiation</a:t>
            </a:r>
          </a:p>
        </p:txBody>
      </p:sp>
      <p:sp>
        <p:nvSpPr>
          <p:cNvPr id="4301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D310F645-22DE-4C6B-A66D-F1E53656397E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41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189B434-DCD8-7645-B3A3-3393780936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0691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47"/>
    </mc:Choice>
    <mc:Fallback xmlns="">
      <p:transition spd="slow" advTm="295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8"/>
          <p:cNvSpPr>
            <a:spLocks noGrp="1"/>
          </p:cNvSpPr>
          <p:nvPr>
            <p:ph type="title"/>
          </p:nvPr>
        </p:nvSpPr>
        <p:spPr>
          <a:xfrm>
            <a:off x="0" y="20643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Overlapping binding sites for RNA polymerase and lac repressor</a:t>
            </a:r>
          </a:p>
        </p:txBody>
      </p:sp>
      <p:sp>
        <p:nvSpPr>
          <p:cNvPr id="44035" name="Content Placeholder 19"/>
          <p:cNvSpPr>
            <a:spLocks noGrp="1"/>
          </p:cNvSpPr>
          <p:nvPr>
            <p:ph idx="1"/>
          </p:nvPr>
        </p:nvSpPr>
        <p:spPr>
          <a:xfrm>
            <a:off x="457200" y="1811338"/>
            <a:ext cx="8229600" cy="9445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When lac repressor is bound to lac operator, functional binding of RNA polymerase to the promoter is blocked</a:t>
            </a:r>
          </a:p>
        </p:txBody>
      </p:sp>
      <p:sp>
        <p:nvSpPr>
          <p:cNvPr id="4403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977E0F03-71EC-4573-9A93-E8DEA0EC5F00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42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44038" name="Picture 6" descr="Ch15_24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"/>
          <a:stretch>
            <a:fillRect/>
          </a:stretch>
        </p:blipFill>
        <p:spPr bwMode="auto">
          <a:xfrm>
            <a:off x="457200" y="3019425"/>
            <a:ext cx="8229600" cy="2260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4039" name="TextBox 5"/>
          <p:cNvSpPr txBox="1">
            <a:spLocks noChangeArrowheads="1"/>
          </p:cNvSpPr>
          <p:nvPr/>
        </p:nvSpPr>
        <p:spPr bwMode="auto">
          <a:xfrm>
            <a:off x="7616825" y="4972050"/>
            <a:ext cx="982663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15.24</a:t>
            </a:r>
          </a:p>
        </p:txBody>
      </p:sp>
      <p:pic>
        <p:nvPicPr>
          <p:cNvPr id="2" name="音频 1">
            <a:hlinkClick r:id="" action="ppaction://media"/>
            <a:extLst>
              <a:ext uri="{FF2B5EF4-FFF2-40B4-BE49-F238E27FC236}">
                <a16:creationId xmlns:a16="http://schemas.microsoft.com/office/drawing/2014/main" id="{F25BD815-D54F-7B4F-B583-295A36FE89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4001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719"/>
    </mc:Choice>
    <mc:Fallback xmlns="">
      <p:transition spd="slow" advTm="337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8466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sz="2600" dirty="0">
                <a:effectLst/>
                <a:latin typeface="Helvetica" charset="0"/>
                <a:ea typeface="ＭＳ Ｐゴシック" charset="-128"/>
                <a:cs typeface="Helvetica" charset="0"/>
              </a:rPr>
              <a:t>Advantages of usin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g lactose utilization by </a:t>
            </a:r>
            <a:r>
              <a:rPr lang="en-US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E. coli  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as a model for understanding gene regulation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372533" y="1447272"/>
            <a:ext cx="8229600" cy="42211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−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mutants can be maintained on media with glucose and so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genes are not essential for survival</a:t>
            </a:r>
          </a:p>
          <a:p>
            <a:pPr marL="639763" lvl="1">
              <a:spcAft>
                <a:spcPts val="18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If both glucose and lactose are present, </a:t>
            </a:r>
            <a:r>
              <a:rPr lang="en-US" altLang="zh-CN" sz="20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E. coli 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cells will use glucose first</a:t>
            </a:r>
          </a:p>
          <a:p>
            <a:pPr>
              <a:spcAft>
                <a:spcPts val="18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Simple assays for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expression - use of ONPG or X-gal as substrates for β-gal (color change)</a:t>
            </a:r>
          </a:p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Detection and characterization of hundreds of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−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mutants defective in lactose utilization 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1434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3C95D923-B8CD-444A-8C01-0DED80BDB5D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43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7719644-2B25-2C4E-8076-6FDBE04AB4E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44866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228"/>
    </mc:Choice>
    <mc:Fallback xmlns="">
      <p:transition spd="slow" advTm="532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lacZ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gene is commonly used as a reporter </a:t>
            </a:r>
            <a:b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of gene expression</a:t>
            </a:r>
          </a:p>
        </p:txBody>
      </p:sp>
      <p:sp>
        <p:nvSpPr>
          <p:cNvPr id="46083" name="Content Placeholder 2"/>
          <p:cNvSpPr>
            <a:spLocks noGrp="1"/>
          </p:cNvSpPr>
          <p:nvPr>
            <p:ph idx="1"/>
          </p:nvPr>
        </p:nvSpPr>
        <p:spPr>
          <a:xfrm>
            <a:off x="457200" y="1665288"/>
            <a:ext cx="8229600" cy="493871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Reporter gene – protein-encoding gene whose expression in the cell is quantifiable by sensitive and reliable techniques</a:t>
            </a:r>
          </a:p>
          <a:p>
            <a:pPr>
              <a:buFont typeface="Arial" charset="0"/>
              <a:buNone/>
            </a:pP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Measuring gene expression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Fuse coding region of </a:t>
            </a:r>
            <a:r>
              <a:rPr lang="en-US" altLang="zh-CN" sz="18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lacZ</a:t>
            </a: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 to </a:t>
            </a:r>
            <a:r>
              <a:rPr lang="en-US" altLang="zh-CN" sz="18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cis</a:t>
            </a: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-acting regulatory regions from other genes</a:t>
            </a:r>
          </a:p>
          <a:p>
            <a:pPr>
              <a:buFont typeface="Arial" charset="0"/>
              <a:buNone/>
            </a:pP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Identifying sets of genes regulated by the same stimulus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Create library of cells with promoter-less </a:t>
            </a:r>
            <a:r>
              <a:rPr lang="en-US" altLang="zh-CN" sz="1800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lacZ</a:t>
            </a: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 inserted by transposition into random sites in the genome</a:t>
            </a:r>
          </a:p>
          <a:p>
            <a:pPr>
              <a:buFont typeface="Arial" charset="0"/>
              <a:buNone/>
            </a:pP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Controlling gene expression</a:t>
            </a:r>
          </a:p>
          <a:p>
            <a:pPr marL="639763" lvl="1">
              <a:spcAft>
                <a:spcPct val="0"/>
              </a:spcAft>
              <a:buSzTx/>
              <a:buFont typeface="Helvetica Neue" charset="0"/>
              <a:buChar char="•"/>
            </a:pP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Fuse the </a:t>
            </a:r>
            <a:r>
              <a:rPr lang="en-US" altLang="zh-CN" sz="1800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lac</a:t>
            </a: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 regulatory sequences to the coding region of a foreign gene 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1800" dirty="0">
                <a:effectLst/>
                <a:latin typeface="Helvetica" charset="0"/>
                <a:ea typeface="ＭＳ Ｐゴシック" charset="-128"/>
                <a:cs typeface="Helvetica" charset="0"/>
              </a:rPr>
              <a:t>Inducible expression of the foreign gene controlled by IPTG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608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8BCC867C-D5CA-44B0-99A7-F0E8D4522A4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44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3BE2DF9C-D7F5-0641-B3FD-349ECA5F2F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52676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5349"/>
    </mc:Choice>
    <mc:Fallback xmlns="">
      <p:transition spd="slow" advTm="7534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381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lacZ </a:t>
            </a: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fusion used to perform genetic studies of the regulatory region of gene </a:t>
            </a: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X</a:t>
            </a:r>
          </a:p>
        </p:txBody>
      </p:sp>
      <p:sp>
        <p:nvSpPr>
          <p:cNvPr id="47107" name="Content Placeholder 2"/>
          <p:cNvSpPr>
            <a:spLocks noGrp="1"/>
          </p:cNvSpPr>
          <p:nvPr>
            <p:ph idx="1"/>
          </p:nvPr>
        </p:nvSpPr>
        <p:spPr>
          <a:xfrm>
            <a:off x="457200" y="1773238"/>
            <a:ext cx="8229600" cy="1655762"/>
          </a:xfrm>
        </p:spPr>
        <p:txBody>
          <a:bodyPr/>
          <a:lstStyle/>
          <a:p>
            <a:pPr>
              <a:spcAft>
                <a:spcPts val="1800"/>
              </a:spcAft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Conditions that regulate expression of the test regions from gene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X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will alter the levels of β-galactosidase</a:t>
            </a:r>
          </a:p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Specific regulatory sites can be identified by constructing and testing mutations in the test regions of gene </a:t>
            </a:r>
            <a:r>
              <a:rPr lang="en-US" altLang="zh-CN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X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710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12B6EAA-43D7-4D5B-9936-32A13776BD5C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45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47110" name="TextBox 5"/>
          <p:cNvSpPr txBox="1">
            <a:spLocks noChangeArrowheads="1"/>
          </p:cNvSpPr>
          <p:nvPr/>
        </p:nvSpPr>
        <p:spPr bwMode="auto">
          <a:xfrm>
            <a:off x="7164388" y="5649913"/>
            <a:ext cx="982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15.26</a:t>
            </a:r>
          </a:p>
        </p:txBody>
      </p:sp>
      <p:pic>
        <p:nvPicPr>
          <p:cNvPr id="47111" name="Picture 6" descr="Ch15_26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4" t="25949" r="10657"/>
          <a:stretch>
            <a:fillRect/>
          </a:stretch>
        </p:blipFill>
        <p:spPr bwMode="auto">
          <a:xfrm>
            <a:off x="1979613" y="3870325"/>
            <a:ext cx="5184775" cy="2087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EDA11FD-6295-AE4C-89AE-993A5E06806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8847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592"/>
    </mc:Choice>
    <mc:Fallback xmlns="">
      <p:transition spd="slow" advTm="365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</a:rPr>
              <a:t>Using </a:t>
            </a:r>
            <a:r>
              <a:rPr lang="en-US" i="1" dirty="0">
                <a:effectLst/>
              </a:rPr>
              <a:t>lacZ</a:t>
            </a:r>
            <a:r>
              <a:rPr lang="en-US" dirty="0">
                <a:effectLst/>
              </a:rPr>
              <a:t> to identify sets of genes regulated by the same stimulus</a:t>
            </a:r>
          </a:p>
        </p:txBody>
      </p:sp>
      <p:sp>
        <p:nvSpPr>
          <p:cNvPr id="48132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FEDE069-06A9-4A7F-9EA1-349584F93D1D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46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48133" name="TextBox 5"/>
          <p:cNvSpPr txBox="1">
            <a:spLocks noChangeArrowheads="1"/>
          </p:cNvSpPr>
          <p:nvPr/>
        </p:nvSpPr>
        <p:spPr bwMode="auto">
          <a:xfrm>
            <a:off x="7704138" y="1522413"/>
            <a:ext cx="982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15.27</a:t>
            </a:r>
          </a:p>
        </p:txBody>
      </p:sp>
      <p:grpSp>
        <p:nvGrpSpPr>
          <p:cNvPr id="48134" name="Group 19"/>
          <p:cNvGrpSpPr>
            <a:grpSpLocks/>
          </p:cNvGrpSpPr>
          <p:nvPr/>
        </p:nvGrpSpPr>
        <p:grpSpPr bwMode="auto">
          <a:xfrm>
            <a:off x="1504950" y="1427163"/>
            <a:ext cx="1536700" cy="1006475"/>
            <a:chOff x="1504952" y="1593049"/>
            <a:chExt cx="1536699" cy="1005840"/>
          </a:xfrm>
        </p:grpSpPr>
        <p:sp>
          <p:nvSpPr>
            <p:cNvPr id="15" name="Rectangle 14"/>
            <p:cNvSpPr/>
            <p:nvPr/>
          </p:nvSpPr>
          <p:spPr>
            <a:xfrm>
              <a:off x="1504952" y="1593049"/>
              <a:ext cx="1536699" cy="100584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ea typeface="ＭＳ Ｐゴシック" charset="-128"/>
              </a:endParaRPr>
            </a:p>
          </p:txBody>
        </p:sp>
        <p:pic>
          <p:nvPicPr>
            <p:cNvPr id="48146" name="Picture 6" descr="Ch15_27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6179" t="27367" b="24542"/>
            <a:stretch>
              <a:fillRect/>
            </a:stretch>
          </p:blipFill>
          <p:spPr bwMode="auto">
            <a:xfrm rot="-5400000">
              <a:off x="1864519" y="1327620"/>
              <a:ext cx="817565" cy="15366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grpSp>
        <p:nvGrpSpPr>
          <p:cNvPr id="48135" name="Group 23"/>
          <p:cNvGrpSpPr>
            <a:grpSpLocks/>
          </p:cNvGrpSpPr>
          <p:nvPr/>
        </p:nvGrpSpPr>
        <p:grpSpPr bwMode="auto">
          <a:xfrm>
            <a:off x="461963" y="3660775"/>
            <a:ext cx="3622675" cy="1504950"/>
            <a:chOff x="465328" y="3826280"/>
            <a:chExt cx="3622838" cy="1504098"/>
          </a:xfrm>
        </p:grpSpPr>
        <p:sp>
          <p:nvSpPr>
            <p:cNvPr id="19" name="Rectangle 18"/>
            <p:cNvSpPr/>
            <p:nvPr/>
          </p:nvSpPr>
          <p:spPr>
            <a:xfrm>
              <a:off x="465328" y="3826280"/>
              <a:ext cx="3622838" cy="1504098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 lang="zh-CN" altLang="zh-CN">
                <a:solidFill>
                  <a:srgbClr val="FFFFFF"/>
                </a:solidFill>
                <a:ea typeface="ＭＳ Ｐゴシック" charset="-128"/>
              </a:endParaRPr>
            </a:p>
          </p:txBody>
        </p:sp>
        <p:pic>
          <p:nvPicPr>
            <p:cNvPr id="48144" name="Picture 6" descr="Ch15_27.tiff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4310" t="3328" r="34738"/>
            <a:stretch>
              <a:fillRect/>
            </a:stretch>
          </p:blipFill>
          <p:spPr bwMode="auto">
            <a:xfrm rot="-5400000">
              <a:off x="1550119" y="2766911"/>
              <a:ext cx="1453257" cy="362283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48136" name="TextBox 9"/>
          <p:cNvSpPr txBox="1">
            <a:spLocks noChangeArrowheads="1"/>
          </p:cNvSpPr>
          <p:nvPr/>
        </p:nvSpPr>
        <p:spPr bwMode="auto">
          <a:xfrm>
            <a:off x="2476500" y="2487613"/>
            <a:ext cx="2514600" cy="922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800" b="1">
                <a:latin typeface="Helvetica" charset="0"/>
                <a:cs typeface="Helvetica" charset="0"/>
              </a:rPr>
              <a:t>Transposition of promoter-less </a:t>
            </a:r>
            <a:r>
              <a:rPr lang="en-US" altLang="zh-CN" sz="1800" b="1" i="1">
                <a:latin typeface="Helvetica" charset="0"/>
                <a:cs typeface="Helvetica" charset="0"/>
              </a:rPr>
              <a:t>lacZ</a:t>
            </a:r>
            <a:r>
              <a:rPr lang="en-US" altLang="zh-CN" sz="1800" b="1">
                <a:latin typeface="Helvetica" charset="0"/>
                <a:cs typeface="Helvetica" charset="0"/>
              </a:rPr>
              <a:t> coding region </a:t>
            </a:r>
          </a:p>
        </p:txBody>
      </p:sp>
      <p:sp>
        <p:nvSpPr>
          <p:cNvPr id="48137" name="TextBox 10"/>
          <p:cNvSpPr txBox="1">
            <a:spLocks noChangeArrowheads="1"/>
          </p:cNvSpPr>
          <p:nvPr/>
        </p:nvSpPr>
        <p:spPr bwMode="auto">
          <a:xfrm>
            <a:off x="585788" y="5114925"/>
            <a:ext cx="3617912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800" b="1">
                <a:latin typeface="Helvetica" charset="0"/>
                <a:cs typeface="Helvetica" charset="0"/>
              </a:rPr>
              <a:t>Library of clones containing </a:t>
            </a:r>
            <a:r>
              <a:rPr lang="en-US" altLang="zh-CN" sz="1800" b="1" i="1">
                <a:latin typeface="Helvetica" charset="0"/>
                <a:cs typeface="Helvetica" charset="0"/>
              </a:rPr>
              <a:t>lacZ</a:t>
            </a:r>
            <a:r>
              <a:rPr lang="en-US" altLang="zh-CN" sz="1800" b="1">
                <a:latin typeface="Helvetica" charset="0"/>
                <a:cs typeface="Helvetica" charset="0"/>
              </a:rPr>
              <a:t> insertions at random sites</a:t>
            </a:r>
          </a:p>
        </p:txBody>
      </p:sp>
      <p:sp>
        <p:nvSpPr>
          <p:cNvPr id="48138" name="TextBox 11"/>
          <p:cNvSpPr txBox="1">
            <a:spLocks noChangeArrowheads="1"/>
          </p:cNvSpPr>
          <p:nvPr/>
        </p:nvSpPr>
        <p:spPr bwMode="auto">
          <a:xfrm>
            <a:off x="5105400" y="5165725"/>
            <a:ext cx="3617913" cy="922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800" b="1">
                <a:latin typeface="Helvetica" charset="0"/>
                <a:cs typeface="Helvetica" charset="0"/>
              </a:rPr>
              <a:t>Screen library to identify all the genes that express </a:t>
            </a:r>
            <a:r>
              <a:rPr lang="en-US" altLang="zh-CN" sz="1800" b="1" i="1">
                <a:latin typeface="Helvetica" charset="0"/>
                <a:cs typeface="Helvetica" charset="0"/>
              </a:rPr>
              <a:t>lacZ</a:t>
            </a:r>
            <a:r>
              <a:rPr lang="en-US" altLang="zh-CN" sz="1800" b="1">
                <a:latin typeface="Helvetica" charset="0"/>
                <a:cs typeface="Helvetica" charset="0"/>
              </a:rPr>
              <a:t> in response to a signal</a:t>
            </a:r>
          </a:p>
        </p:txBody>
      </p:sp>
      <p:cxnSp>
        <p:nvCxnSpPr>
          <p:cNvPr id="14" name="Straight Arrow Connector 13"/>
          <p:cNvCxnSpPr>
            <a:cxnSpLocks noChangeShapeType="1"/>
          </p:cNvCxnSpPr>
          <p:nvPr/>
        </p:nvCxnSpPr>
        <p:spPr bwMode="auto">
          <a:xfrm rot="5400000">
            <a:off x="1647825" y="3060700"/>
            <a:ext cx="1252538" cy="1588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cxnSp>
        <p:nvCxnSpPr>
          <p:cNvPr id="25" name="Straight Arrow Connector 24"/>
          <p:cNvCxnSpPr>
            <a:cxnSpLocks noChangeShapeType="1"/>
          </p:cNvCxnSpPr>
          <p:nvPr/>
        </p:nvCxnSpPr>
        <p:spPr bwMode="auto">
          <a:xfrm flipV="1">
            <a:off x="4084638" y="4408488"/>
            <a:ext cx="992187" cy="4762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/>
            <a:tailEnd type="arrow" w="med" len="med"/>
          </a:ln>
          <a:effectLst>
            <a:outerShdw dist="20000" dir="5400000" rotWithShape="0">
              <a:srgbClr val="808080">
                <a:alpha val="37999"/>
              </a:srgbClr>
            </a:outerShdw>
          </a:effectLst>
        </p:spPr>
      </p:cxnSp>
      <p:sp>
        <p:nvSpPr>
          <p:cNvPr id="23" name="Rectangle 22"/>
          <p:cNvSpPr/>
          <p:nvPr/>
        </p:nvSpPr>
        <p:spPr>
          <a:xfrm>
            <a:off x="5081588" y="3660775"/>
            <a:ext cx="3622675" cy="1504950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zh-CN">
              <a:solidFill>
                <a:srgbClr val="FFFFFF"/>
              </a:solidFill>
              <a:ea typeface="ＭＳ Ｐゴシック" charset="-128"/>
            </a:endParaRPr>
          </a:p>
        </p:txBody>
      </p:sp>
      <p:pic>
        <p:nvPicPr>
          <p:cNvPr id="48142" name="Picture 6" descr="Ch15_27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24" t="68144" r="755" b="10300"/>
          <a:stretch>
            <a:fillRect/>
          </a:stretch>
        </p:blipFill>
        <p:spPr bwMode="auto">
          <a:xfrm>
            <a:off x="5076825" y="3660775"/>
            <a:ext cx="3605213" cy="149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FB53803F-7C49-2240-927E-184DC285332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8323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70"/>
    </mc:Choice>
    <mc:Fallback xmlns="">
      <p:transition spd="slow" advTm="306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6933" y="-8465"/>
            <a:ext cx="4114800" cy="1427162"/>
          </a:xfrm>
        </p:spPr>
        <p:txBody>
          <a:bodyPr/>
          <a:lstStyle/>
          <a:p>
            <a:pPr>
              <a:defRPr/>
            </a:pP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Use of fusions to overproduce a gene</a:t>
            </a:r>
            <a:b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product</a:t>
            </a:r>
          </a:p>
        </p:txBody>
      </p:sp>
      <p:sp>
        <p:nvSpPr>
          <p:cNvPr id="4915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8A99C37-9CF4-48D7-BDFF-F35D396C8159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47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49157" name="TextBox 5"/>
          <p:cNvSpPr txBox="1">
            <a:spLocks noChangeArrowheads="1"/>
          </p:cNvSpPr>
          <p:nvPr/>
        </p:nvSpPr>
        <p:spPr bwMode="auto">
          <a:xfrm>
            <a:off x="3479800" y="5934075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15.28b</a:t>
            </a:r>
          </a:p>
        </p:txBody>
      </p:sp>
      <p:pic>
        <p:nvPicPr>
          <p:cNvPr id="49158" name="Picture 6" descr="Ch15_28b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3" t="1073" r="1494" b="2145"/>
          <a:stretch>
            <a:fillRect/>
          </a:stretch>
        </p:blipFill>
        <p:spPr bwMode="auto">
          <a:xfrm>
            <a:off x="4575175" y="274638"/>
            <a:ext cx="4111625" cy="6184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59" name="TextBox 5"/>
          <p:cNvSpPr txBox="1">
            <a:spLocks noChangeArrowheads="1"/>
          </p:cNvSpPr>
          <p:nvPr/>
        </p:nvSpPr>
        <p:spPr bwMode="auto">
          <a:xfrm>
            <a:off x="3479800" y="4156075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15.28a</a:t>
            </a:r>
          </a:p>
        </p:txBody>
      </p:sp>
      <p:pic>
        <p:nvPicPr>
          <p:cNvPr id="49160" name="Picture 6" descr="Ch15_28a.tiff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298" t="4967" r="6026" b="29797"/>
          <a:stretch>
            <a:fillRect/>
          </a:stretch>
        </p:blipFill>
        <p:spPr bwMode="auto">
          <a:xfrm>
            <a:off x="447675" y="2898775"/>
            <a:ext cx="4114800" cy="984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9161" name="Content Placeholder 2"/>
          <p:cNvSpPr>
            <a:spLocks noGrp="1"/>
          </p:cNvSpPr>
          <p:nvPr>
            <p:ph idx="1"/>
          </p:nvPr>
        </p:nvSpPr>
        <p:spPr>
          <a:xfrm>
            <a:off x="419100" y="4851400"/>
            <a:ext cx="4343400" cy="1274763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sz="2000">
                <a:effectLst/>
                <a:latin typeface="Helvetica" charset="0"/>
                <a:ea typeface="ＭＳ Ｐゴシック" charset="-128"/>
                <a:cs typeface="Helvetica" charset="0"/>
              </a:rPr>
              <a:t>Expression of human growth hormone in </a:t>
            </a:r>
            <a:r>
              <a:rPr lang="en-US" altLang="zh-CN" sz="2000" i="1">
                <a:effectLst/>
                <a:latin typeface="Helvetica" charset="0"/>
                <a:ea typeface="ＭＳ Ｐゴシック" charset="-128"/>
                <a:cs typeface="Helvetica" charset="0"/>
              </a:rPr>
              <a:t>E. coli </a:t>
            </a:r>
            <a:r>
              <a:rPr lang="en-US" altLang="zh-CN" sz="2000">
                <a:effectLst/>
                <a:latin typeface="Helvetica" charset="0"/>
                <a:ea typeface="ＭＳ Ｐゴシック" charset="-128"/>
                <a:cs typeface="Helvetica" charset="0"/>
              </a:rPr>
              <a:t>controlled by lac control region</a:t>
            </a:r>
          </a:p>
          <a:p>
            <a:pPr>
              <a:buFont typeface="Arial" charset="0"/>
              <a:buNone/>
            </a:pPr>
            <a:endParaRPr lang="en-US" altLang="zh-CN" sz="200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9162" name="Content Placeholder 2"/>
          <p:cNvSpPr txBox="1">
            <a:spLocks/>
          </p:cNvSpPr>
          <p:nvPr/>
        </p:nvSpPr>
        <p:spPr bwMode="auto">
          <a:xfrm>
            <a:off x="419100" y="2108200"/>
            <a:ext cx="4191000" cy="812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spcAft>
                <a:spcPts val="600"/>
              </a:spcAft>
              <a:buSzPct val="125000"/>
              <a:buFont typeface="Arial" charset="0"/>
              <a:buNone/>
            </a:pPr>
            <a:r>
              <a:rPr lang="en-US" altLang="zh-CN" sz="1800" b="1" dirty="0">
                <a:latin typeface="Helvetica" charset="0"/>
                <a:cs typeface="Helvetica" charset="0"/>
              </a:rPr>
              <a:t>Expression of gene X under control of the lac regulatory system</a:t>
            </a:r>
          </a:p>
          <a:p>
            <a:pPr>
              <a:spcBef>
                <a:spcPts val="600"/>
              </a:spcBef>
              <a:spcAft>
                <a:spcPts val="600"/>
              </a:spcAft>
              <a:buSzPct val="125000"/>
              <a:buFont typeface="Arial" charset="0"/>
              <a:buNone/>
            </a:pPr>
            <a:endParaRPr lang="en-US" altLang="zh-CN" sz="1800" b="1" dirty="0">
              <a:latin typeface="Helvetica" charset="0"/>
              <a:cs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CDCC652-35A8-774E-B3FB-F19C1B0121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859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759"/>
    </mc:Choice>
    <mc:Fallback xmlns="">
      <p:transition spd="slow" advTm="307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Dual Positive and negative regulation of the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araBAD</a:t>
            </a:r>
            <a:b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operon by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AraC</a:t>
            </a: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3277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1C5CB05-139D-4FD5-841D-2CED0EA1A121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48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4368" y="5219037"/>
            <a:ext cx="2368550" cy="1502438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451536" y="5547668"/>
            <a:ext cx="26647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Helvetica" charset="0"/>
                <a:cs typeface="Helvetica" charset="0"/>
              </a:rPr>
              <a:t>arabinose(</a:t>
            </a:r>
            <a:r>
              <a:rPr lang="zh-TW" altLang="en-US" dirty="0"/>
              <a:t>果胶糖</a:t>
            </a:r>
            <a:r>
              <a:rPr lang="en-US" altLang="zh-CN" dirty="0">
                <a:latin typeface="Helvetica" charset="0"/>
                <a:cs typeface="Helvetica" charset="0"/>
              </a:rPr>
              <a:t>) </a:t>
            </a:r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0" y="1237262"/>
            <a:ext cx="9059333" cy="44935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>
                <a:solidFill>
                  <a:srgbClr val="FF0000"/>
                </a:solidFill>
              </a:rPr>
              <a:t>The control of transcription in bacteria is neither purely positive nor purely negative; rather, both positive and negative regulation may govern individual operons. 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/>
              <a:t>Arabinose genes are in an operon and are induced when arabinose is present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Three structural genes required in the breakdown of the sugar arabinose(果胶糖) -  </a:t>
            </a:r>
            <a:r>
              <a:rPr lang="en-US" sz="2200" dirty="0" err="1"/>
              <a:t>araB</a:t>
            </a:r>
            <a:r>
              <a:rPr lang="en-US" sz="2200" dirty="0"/>
              <a:t>, </a:t>
            </a:r>
            <a:r>
              <a:rPr lang="en-US" sz="2200" dirty="0" err="1"/>
              <a:t>araA</a:t>
            </a:r>
            <a:r>
              <a:rPr lang="en-US" sz="2200" dirty="0"/>
              <a:t>, and </a:t>
            </a:r>
            <a:r>
              <a:rPr lang="en-US" sz="2200" dirty="0" err="1"/>
              <a:t>araD</a:t>
            </a:r>
            <a:endParaRPr lang="en-US" sz="2200" dirty="0"/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  <a:p>
            <a:pPr marL="457200" indent="-457200">
              <a:buFont typeface="+mj-lt"/>
              <a:buAutoNum type="arabicPeriod"/>
            </a:pPr>
            <a:r>
              <a:rPr lang="en-US" altLang="zh-CN" sz="2200" dirty="0" err="1"/>
              <a:t>AraC</a:t>
            </a:r>
            <a:r>
              <a:rPr lang="en-US" altLang="zh-CN" sz="2200" dirty="0"/>
              <a:t> is a either a positive or negative regulator of the </a:t>
            </a:r>
            <a:r>
              <a:rPr lang="en-US" altLang="zh-CN" sz="2200" dirty="0" err="1"/>
              <a:t>araBAD</a:t>
            </a:r>
            <a:r>
              <a:rPr lang="en-US" altLang="zh-CN" sz="2200" dirty="0"/>
              <a:t> operon</a:t>
            </a:r>
          </a:p>
          <a:p>
            <a:pPr marL="457200" indent="-457200">
              <a:buFont typeface="+mj-lt"/>
              <a:buAutoNum type="arabicPeriod"/>
            </a:pPr>
            <a:endParaRPr lang="en-US" sz="2200" dirty="0"/>
          </a:p>
        </p:txBody>
      </p:sp>
      <p:pic>
        <p:nvPicPr>
          <p:cNvPr id="6" name="音频 5">
            <a:hlinkClick r:id="" action="ppaction://media"/>
            <a:extLst>
              <a:ext uri="{FF2B5EF4-FFF2-40B4-BE49-F238E27FC236}">
                <a16:creationId xmlns:a16="http://schemas.microsoft.com/office/drawing/2014/main" id="{0E4B80DA-D6AA-9746-8C17-ED0299B84E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7192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2147"/>
    </mc:Choice>
    <mc:Fallback xmlns="">
      <p:transition spd="slow" advTm="521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1642" y="-15344"/>
            <a:ext cx="9155642" cy="9144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</a:rPr>
              <a:t>AraC acts as both a repressor and an activator </a:t>
            </a:r>
          </a:p>
        </p:txBody>
      </p:sp>
      <p:sp>
        <p:nvSpPr>
          <p:cNvPr id="41987" name="Content Placeholder 2"/>
          <p:cNvSpPr>
            <a:spLocks noGrp="1"/>
          </p:cNvSpPr>
          <p:nvPr>
            <p:ph idx="1"/>
          </p:nvPr>
        </p:nvSpPr>
        <p:spPr>
          <a:xfrm>
            <a:off x="457200" y="1214438"/>
            <a:ext cx="8229600" cy="1071562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AraC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can bind to three DNA sequences sites (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araO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, araI</a:t>
            </a:r>
            <a:r>
              <a:rPr lang="en-US" altLang="zh-CN" baseline="-25000" dirty="0">
                <a:effectLst/>
                <a:latin typeface="Helvetica" charset="0"/>
                <a:ea typeface="ＭＳ Ｐゴシック" charset="-128"/>
                <a:cs typeface="Helvetica" charset="0"/>
              </a:rPr>
              <a:t>1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, and araI</a:t>
            </a:r>
            <a:r>
              <a:rPr lang="en-US" altLang="zh-CN" baseline="-25000" dirty="0">
                <a:effectLst/>
                <a:latin typeface="Helvetica" charset="0"/>
                <a:ea typeface="ＭＳ Ｐゴシック" charset="-128"/>
                <a:cs typeface="Helvetica" charset="0"/>
              </a:rPr>
              <a:t>2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) with different affinities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4198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A7815F7-662A-47E3-AD86-DE5D9C8E0FE9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49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41990" name="TextBox 5"/>
          <p:cNvSpPr txBox="1">
            <a:spLocks noChangeArrowheads="1"/>
          </p:cNvSpPr>
          <p:nvPr/>
        </p:nvSpPr>
        <p:spPr bwMode="auto">
          <a:xfrm>
            <a:off x="7704138" y="5973763"/>
            <a:ext cx="982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15.23</a:t>
            </a:r>
          </a:p>
        </p:txBody>
      </p:sp>
      <p:pic>
        <p:nvPicPr>
          <p:cNvPr id="41991" name="Picture 6" descr="Ch15_23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46" t="18336" b="41505"/>
          <a:stretch>
            <a:fillRect/>
          </a:stretch>
        </p:blipFill>
        <p:spPr bwMode="auto">
          <a:xfrm>
            <a:off x="4130675" y="2044700"/>
            <a:ext cx="4775200" cy="180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992" name="Picture 6" descr="Ch15_23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3" t="66843"/>
          <a:stretch>
            <a:fillRect/>
          </a:stretch>
        </p:blipFill>
        <p:spPr bwMode="auto">
          <a:xfrm>
            <a:off x="4137025" y="4322763"/>
            <a:ext cx="4549775" cy="1492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1993" name="Content Placeholder 2"/>
          <p:cNvSpPr txBox="1">
            <a:spLocks/>
          </p:cNvSpPr>
          <p:nvPr/>
        </p:nvSpPr>
        <p:spPr bwMode="auto">
          <a:xfrm>
            <a:off x="457200" y="2092325"/>
            <a:ext cx="3657600" cy="17097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buSzPct val="125000"/>
            </a:pPr>
            <a:r>
              <a:rPr lang="en-US" altLang="zh-CN" sz="1800" b="1" dirty="0">
                <a:solidFill>
                  <a:srgbClr val="FF0000"/>
                </a:solidFill>
                <a:latin typeface="Helvetica" charset="0"/>
                <a:cs typeface="Helvetica" charset="0"/>
              </a:rPr>
              <a:t>(a) No arabinose present: </a:t>
            </a:r>
          </a:p>
          <a:p>
            <a:pPr>
              <a:spcBef>
                <a:spcPts val="600"/>
              </a:spcBef>
              <a:spcAft>
                <a:spcPts val="3600"/>
              </a:spcAft>
              <a:buSzPct val="125000"/>
            </a:pPr>
            <a:r>
              <a:rPr lang="en-US" altLang="zh-CN" sz="1800" b="1" dirty="0">
                <a:latin typeface="Helvetica" charset="0"/>
                <a:cs typeface="Helvetica" charset="0"/>
              </a:rPr>
              <a:t>When </a:t>
            </a:r>
            <a:r>
              <a:rPr lang="en-US" altLang="zh-CN" sz="1800" b="1" dirty="0" err="1">
                <a:latin typeface="Helvetica" charset="0"/>
                <a:cs typeface="Helvetica" charset="0"/>
              </a:rPr>
              <a:t>AraC</a:t>
            </a:r>
            <a:r>
              <a:rPr lang="en-US" altLang="zh-CN" sz="1800" b="1" dirty="0">
                <a:latin typeface="Helvetica" charset="0"/>
                <a:cs typeface="Helvetica" charset="0"/>
              </a:rPr>
              <a:t> is bound to </a:t>
            </a:r>
            <a:r>
              <a:rPr lang="en-US" altLang="zh-CN" sz="1800" b="1" dirty="0" err="1">
                <a:latin typeface="Helvetica" charset="0"/>
                <a:cs typeface="Helvetica" charset="0"/>
              </a:rPr>
              <a:t>araO</a:t>
            </a:r>
            <a:r>
              <a:rPr lang="en-US" altLang="zh-CN" sz="1800" b="1" dirty="0">
                <a:latin typeface="Helvetica" charset="0"/>
                <a:cs typeface="Helvetica" charset="0"/>
              </a:rPr>
              <a:t> and to araI</a:t>
            </a:r>
            <a:r>
              <a:rPr lang="en-US" altLang="zh-CN" sz="1800" b="1" baseline="-25000" dirty="0">
                <a:latin typeface="Helvetica" charset="0"/>
                <a:cs typeface="Helvetica" charset="0"/>
              </a:rPr>
              <a:t>1</a:t>
            </a:r>
            <a:r>
              <a:rPr lang="en-US" altLang="zh-CN" sz="1800" b="1" dirty="0">
                <a:latin typeface="Helvetica" charset="0"/>
                <a:cs typeface="Helvetica" charset="0"/>
              </a:rPr>
              <a:t>,</a:t>
            </a:r>
            <a:r>
              <a:rPr lang="en-US" altLang="zh-CN" sz="1800" b="1" baseline="-25000" dirty="0">
                <a:latin typeface="Helvetica" charset="0"/>
                <a:cs typeface="Helvetica" charset="0"/>
              </a:rPr>
              <a:t> </a:t>
            </a:r>
            <a:r>
              <a:rPr lang="en-US" altLang="zh-CN" sz="1800" b="1" dirty="0">
                <a:latin typeface="Helvetica" charset="0"/>
                <a:cs typeface="Helvetica" charset="0"/>
              </a:rPr>
              <a:t>looping of DNA occurs and prevents transcription</a:t>
            </a:r>
            <a:endParaRPr lang="en-US" altLang="zh-CN" sz="1800" b="1" baseline="-25000" dirty="0">
              <a:latin typeface="Helvetica" charset="0"/>
              <a:cs typeface="Helvetica" charset="0"/>
            </a:endParaRPr>
          </a:p>
        </p:txBody>
      </p:sp>
      <p:sp>
        <p:nvSpPr>
          <p:cNvPr id="41994" name="Content Placeholder 2"/>
          <p:cNvSpPr txBox="1">
            <a:spLocks/>
          </p:cNvSpPr>
          <p:nvPr/>
        </p:nvSpPr>
        <p:spPr bwMode="auto">
          <a:xfrm>
            <a:off x="457200" y="4076700"/>
            <a:ext cx="3860800" cy="198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spcBef>
                <a:spcPts val="600"/>
              </a:spcBef>
              <a:buSzPct val="125000"/>
              <a:buFont typeface="Arial" charset="0"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Helvetica" charset="0"/>
                <a:cs typeface="Helvetica" charset="0"/>
              </a:rPr>
              <a:t>(b) Arabinose present: </a:t>
            </a:r>
          </a:p>
          <a:p>
            <a:pPr>
              <a:spcBef>
                <a:spcPts val="600"/>
              </a:spcBef>
              <a:buSzPct val="125000"/>
              <a:buFont typeface="Arial" charset="0"/>
              <a:buNone/>
            </a:pPr>
            <a:r>
              <a:rPr lang="en-US" altLang="zh-CN" sz="1800" b="1" dirty="0">
                <a:latin typeface="Helvetica" charset="0"/>
                <a:cs typeface="Helvetica" charset="0"/>
              </a:rPr>
              <a:t>Arabinose causes allosteric change in </a:t>
            </a:r>
            <a:r>
              <a:rPr lang="en-US" altLang="zh-CN" sz="1800" b="1" dirty="0" err="1">
                <a:latin typeface="Helvetica" charset="0"/>
                <a:cs typeface="Helvetica" charset="0"/>
              </a:rPr>
              <a:t>AraC</a:t>
            </a:r>
            <a:r>
              <a:rPr lang="en-US" altLang="zh-CN" sz="1800" b="1" dirty="0">
                <a:latin typeface="Helvetica" charset="0"/>
                <a:cs typeface="Helvetica" charset="0"/>
              </a:rPr>
              <a:t> so that it cannot bind to </a:t>
            </a:r>
            <a:r>
              <a:rPr lang="en-US" altLang="zh-CN" sz="1800" b="1" dirty="0" err="1">
                <a:latin typeface="Helvetica" charset="0"/>
                <a:cs typeface="Helvetica" charset="0"/>
              </a:rPr>
              <a:t>araO</a:t>
            </a:r>
            <a:endParaRPr lang="en-US" altLang="zh-CN" sz="1800" b="1" dirty="0">
              <a:latin typeface="Helvetica" charset="0"/>
              <a:cs typeface="Helvetica" charset="0"/>
            </a:endParaRPr>
          </a:p>
          <a:p>
            <a:pPr>
              <a:spcBef>
                <a:spcPts val="600"/>
              </a:spcBef>
              <a:spcAft>
                <a:spcPts val="2400"/>
              </a:spcAft>
              <a:buSzPct val="125000"/>
            </a:pPr>
            <a:r>
              <a:rPr lang="en-US" altLang="zh-CN" sz="1800" b="1" dirty="0" err="1">
                <a:latin typeface="Helvetica" charset="0"/>
                <a:cs typeface="Helvetica" charset="0"/>
              </a:rPr>
              <a:t>AraC</a:t>
            </a:r>
            <a:r>
              <a:rPr lang="en-US" altLang="zh-CN" sz="1800" b="1" dirty="0">
                <a:latin typeface="Helvetica" charset="0"/>
                <a:cs typeface="Helvetica" charset="0"/>
              </a:rPr>
              <a:t> interacts with RNA polymerase only when both araI</a:t>
            </a:r>
            <a:r>
              <a:rPr lang="en-US" altLang="zh-CN" sz="1800" b="1" baseline="-25000" dirty="0">
                <a:latin typeface="Helvetica" charset="0"/>
                <a:cs typeface="Helvetica" charset="0"/>
              </a:rPr>
              <a:t>1</a:t>
            </a:r>
            <a:r>
              <a:rPr lang="en-US" altLang="zh-CN" sz="1800" b="1" dirty="0">
                <a:latin typeface="Helvetica" charset="0"/>
                <a:cs typeface="Helvetica" charset="0"/>
              </a:rPr>
              <a:t> and araI</a:t>
            </a:r>
            <a:r>
              <a:rPr lang="en-US" altLang="zh-CN" sz="1800" b="1" baseline="-25000" dirty="0">
                <a:latin typeface="Helvetica" charset="0"/>
                <a:cs typeface="Helvetica" charset="0"/>
              </a:rPr>
              <a:t>2</a:t>
            </a:r>
            <a:r>
              <a:rPr lang="en-US" altLang="zh-CN" sz="1800" b="1" dirty="0">
                <a:latin typeface="Helvetica" charset="0"/>
                <a:cs typeface="Helvetica" charset="0"/>
              </a:rPr>
              <a:t> are occupied</a:t>
            </a:r>
          </a:p>
          <a:p>
            <a:pPr>
              <a:spcBef>
                <a:spcPts val="600"/>
              </a:spcBef>
              <a:spcAft>
                <a:spcPts val="3600"/>
              </a:spcAft>
              <a:buSzPct val="125000"/>
              <a:buFont typeface="Arial" charset="0"/>
              <a:buNone/>
            </a:pPr>
            <a:endParaRPr lang="en-US" altLang="zh-CN" sz="1800" b="1" dirty="0">
              <a:latin typeface="Helvetica" charset="0"/>
              <a:cs typeface="Helvetica" charset="0"/>
            </a:endParaRPr>
          </a:p>
          <a:p>
            <a:pPr>
              <a:spcBef>
                <a:spcPts val="600"/>
              </a:spcBef>
              <a:spcAft>
                <a:spcPts val="3600"/>
              </a:spcAft>
              <a:buSzPct val="125000"/>
              <a:buFont typeface="Arial" charset="0"/>
              <a:buNone/>
            </a:pPr>
            <a:endParaRPr lang="en-US" altLang="zh-CN" sz="1800" b="1" dirty="0">
              <a:latin typeface="Helvetica" charset="0"/>
              <a:cs typeface="Helvetica" charset="0"/>
            </a:endParaRPr>
          </a:p>
          <a:p>
            <a:pPr>
              <a:spcBef>
                <a:spcPts val="600"/>
              </a:spcBef>
              <a:spcAft>
                <a:spcPts val="600"/>
              </a:spcAft>
              <a:buSzPct val="125000"/>
              <a:buFont typeface="Arial" charset="0"/>
              <a:buNone/>
            </a:pPr>
            <a:endParaRPr lang="en-US" altLang="zh-CN" sz="1800" b="1" dirty="0">
              <a:latin typeface="Helvetica" charset="0"/>
              <a:cs typeface="Helvetica" charset="0"/>
            </a:endParaRP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9303F5B2-5C9B-024E-8691-5BE9FB2EF39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5042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264"/>
    </mc:Choice>
    <mc:Fallback xmlns="">
      <p:transition spd="slow" advTm="54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583"/>
            <a:ext cx="9144000" cy="1143000"/>
          </a:xfrm>
        </p:spPr>
        <p:txBody>
          <a:bodyPr/>
          <a:lstStyle/>
          <a:p>
            <a:pPr marL="457200" indent="-457200" eaLnBrk="1" hangingPunct="1">
              <a:lnSpc>
                <a:spcPct val="110000"/>
              </a:lnSpc>
              <a:spcBef>
                <a:spcPct val="50000"/>
              </a:spcBef>
            </a:pPr>
            <a:r>
              <a:rPr lang="en-US" altLang="zh-CN" dirty="0">
                <a:latin typeface="Arial"/>
                <a:ea typeface="楷体" charset="0"/>
                <a:cs typeface="Arial"/>
              </a:rPr>
              <a:t>Expression of genes is affected by many factors</a:t>
            </a: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6F52EA7-BACD-414A-98DC-D941818A10E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468313" y="1752070"/>
            <a:ext cx="8210550" cy="4111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marL="457200" indent="-457200" eaLnBrk="1" hangingPunct="1"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80000"/>
              <a:buFont typeface="+mj-lt"/>
              <a:buAutoNum type="arabicPeriod"/>
            </a:pPr>
            <a:r>
              <a:rPr lang="en-US" altLang="zh-CN" b="1" dirty="0">
                <a:latin typeface="Arial"/>
                <a:ea typeface="楷体" charset="0"/>
                <a:cs typeface="Arial"/>
              </a:rPr>
              <a:t>Regulation of gene expression includes changes in </a:t>
            </a:r>
            <a:r>
              <a:rPr lang="en-US" altLang="zh-CN" b="1" dirty="0">
                <a:solidFill>
                  <a:srgbClr val="FF0000"/>
                </a:solidFill>
                <a:latin typeface="Arial"/>
                <a:ea typeface="楷体" charset="0"/>
                <a:cs typeface="Arial"/>
              </a:rPr>
              <a:t>activating</a:t>
            </a:r>
            <a:r>
              <a:rPr lang="en-US" altLang="zh-CN" b="1" dirty="0">
                <a:latin typeface="Arial"/>
                <a:ea typeface="楷体" charset="0"/>
                <a:cs typeface="Arial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Arial"/>
                <a:ea typeface="楷体" charset="0"/>
                <a:cs typeface="Arial"/>
              </a:rPr>
              <a:t>increasing</a:t>
            </a:r>
            <a:r>
              <a:rPr lang="en-US" altLang="zh-CN" b="1" dirty="0">
                <a:latin typeface="Arial"/>
                <a:ea typeface="楷体" charset="0"/>
                <a:cs typeface="Arial"/>
              </a:rPr>
              <a:t>, </a:t>
            </a:r>
            <a:r>
              <a:rPr lang="en-US" altLang="zh-CN" b="1" dirty="0">
                <a:solidFill>
                  <a:srgbClr val="FF0000"/>
                </a:solidFill>
                <a:latin typeface="Arial"/>
                <a:ea typeface="楷体" charset="0"/>
                <a:cs typeface="Arial"/>
              </a:rPr>
              <a:t>diminishing</a:t>
            </a:r>
            <a:r>
              <a:rPr lang="en-US" altLang="zh-CN" b="1" dirty="0">
                <a:latin typeface="Arial"/>
                <a:ea typeface="楷体" charset="0"/>
                <a:cs typeface="Arial"/>
              </a:rPr>
              <a:t>, and </a:t>
            </a:r>
            <a:r>
              <a:rPr lang="en-US" altLang="zh-CN" b="1" dirty="0">
                <a:solidFill>
                  <a:srgbClr val="FF0000"/>
                </a:solidFill>
                <a:latin typeface="Arial"/>
                <a:ea typeface="楷体" charset="0"/>
                <a:cs typeface="Arial"/>
              </a:rPr>
              <a:t>preventing</a:t>
            </a:r>
            <a:r>
              <a:rPr lang="en-US" altLang="zh-CN" b="1" dirty="0">
                <a:latin typeface="Arial"/>
                <a:ea typeface="楷体" charset="0"/>
                <a:cs typeface="Arial"/>
              </a:rPr>
              <a:t> the transcription and translation of genes.</a:t>
            </a:r>
            <a:endParaRPr lang="zh-CN" altLang="en-US" b="1" dirty="0">
              <a:latin typeface="Arial"/>
              <a:ea typeface="楷体" charset="0"/>
              <a:cs typeface="Arial"/>
            </a:endParaRPr>
          </a:p>
          <a:p>
            <a:pPr marL="457200" indent="-457200" eaLnBrk="1" hangingPunct="1"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80000"/>
              <a:buFont typeface="+mj-lt"/>
              <a:buAutoNum type="arabicPeriod"/>
            </a:pPr>
            <a:r>
              <a:rPr lang="en-US" altLang="zh-CN" b="1" dirty="0">
                <a:latin typeface="Arial"/>
                <a:ea typeface="楷体" charset="0"/>
                <a:cs typeface="Arial"/>
              </a:rPr>
              <a:t>In prokaryotes, </a:t>
            </a:r>
            <a:r>
              <a:rPr lang="en-US" altLang="zh-CN" b="1" dirty="0">
                <a:solidFill>
                  <a:srgbClr val="FF0000"/>
                </a:solidFill>
                <a:latin typeface="Arial"/>
                <a:ea typeface="楷体" charset="0"/>
                <a:cs typeface="Arial"/>
              </a:rPr>
              <a:t>nutritional condition </a:t>
            </a:r>
            <a:r>
              <a:rPr lang="en-US" altLang="zh-CN" b="1" dirty="0">
                <a:latin typeface="Arial"/>
                <a:ea typeface="楷体" charset="0"/>
                <a:cs typeface="Arial"/>
              </a:rPr>
              <a:t>and </a:t>
            </a:r>
            <a:r>
              <a:rPr lang="en-US" altLang="zh-CN" b="1" dirty="0">
                <a:solidFill>
                  <a:srgbClr val="FF0000"/>
                </a:solidFill>
                <a:latin typeface="Arial"/>
                <a:ea typeface="楷体" charset="0"/>
                <a:cs typeface="Arial"/>
              </a:rPr>
              <a:t>environmental factors </a:t>
            </a:r>
            <a:r>
              <a:rPr lang="en-US" altLang="zh-CN" b="1" dirty="0">
                <a:latin typeface="Arial"/>
                <a:ea typeface="楷体" charset="0"/>
                <a:cs typeface="Arial"/>
              </a:rPr>
              <a:t>are important factors to regulate gene expression.</a:t>
            </a:r>
            <a:endParaRPr lang="zh-CN" altLang="en-US" b="1" dirty="0">
              <a:latin typeface="Arial"/>
              <a:ea typeface="楷体" charset="0"/>
              <a:cs typeface="Arial"/>
            </a:endParaRPr>
          </a:p>
          <a:p>
            <a:pPr marL="457200" indent="-457200" eaLnBrk="1" hangingPunct="1">
              <a:lnSpc>
                <a:spcPct val="110000"/>
              </a:lnSpc>
              <a:spcBef>
                <a:spcPct val="50000"/>
              </a:spcBef>
              <a:buClr>
                <a:schemeClr val="folHlink"/>
              </a:buClr>
              <a:buSzPct val="80000"/>
              <a:buFont typeface="+mj-lt"/>
              <a:buAutoNum type="arabicPeriod"/>
            </a:pPr>
            <a:r>
              <a:rPr lang="en-US" altLang="zh-CN" b="1" dirty="0">
                <a:latin typeface="Arial"/>
                <a:ea typeface="楷体" charset="0"/>
                <a:cs typeface="Arial"/>
              </a:rPr>
              <a:t>In eukaryotes, </a:t>
            </a:r>
            <a:r>
              <a:rPr lang="en-US" altLang="zh-CN" b="1" dirty="0">
                <a:solidFill>
                  <a:srgbClr val="FF0000"/>
                </a:solidFill>
                <a:latin typeface="Arial"/>
                <a:ea typeface="楷体" charset="0"/>
                <a:cs typeface="Arial"/>
              </a:rPr>
              <a:t>hormones,</a:t>
            </a:r>
            <a:r>
              <a:rPr lang="zh-CN" altLang="en-US" b="1" dirty="0">
                <a:solidFill>
                  <a:srgbClr val="FF0000"/>
                </a:solidFill>
                <a:latin typeface="Arial"/>
                <a:ea typeface="楷体" charset="0"/>
                <a:cs typeface="Arial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Arial"/>
                <a:ea typeface="楷体" charset="0"/>
                <a:cs typeface="Arial"/>
              </a:rPr>
              <a:t>developmental stages and tissue specificity </a:t>
            </a:r>
            <a:r>
              <a:rPr lang="en-US" altLang="zh-CN" b="1" dirty="0">
                <a:latin typeface="Arial"/>
                <a:ea typeface="楷体" charset="0"/>
                <a:cs typeface="Arial"/>
              </a:rPr>
              <a:t>are important factors to regulate gene expression.</a:t>
            </a:r>
            <a:endParaRPr lang="zh-CN" altLang="en-US" b="1" dirty="0">
              <a:solidFill>
                <a:srgbClr val="FF0000"/>
              </a:solidFill>
              <a:latin typeface="Arial"/>
              <a:ea typeface="楷体" charset="0"/>
              <a:cs typeface="Arial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02BAACF6-B525-AF4E-AD07-60AA951ECF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18785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431"/>
    </mc:Choice>
    <mc:Fallback xmlns="">
      <p:transition spd="slow" advTm="454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705"/>
            <a:ext cx="9144000" cy="9144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In </a:t>
            </a:r>
            <a:r>
              <a:rPr lang="en-US" dirty="0">
                <a:latin typeface="Helvetica" charset="0"/>
                <a:ea typeface="ＭＳ Ｐゴシック" charset="-128"/>
                <a:cs typeface="Helvetica" charset="0"/>
              </a:rPr>
              <a:t>the mutant of </a:t>
            </a:r>
            <a:r>
              <a:rPr lang="en-US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araC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, no </a:t>
            </a:r>
            <a:r>
              <a:rPr lang="en-US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araBAD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transcribed</a:t>
            </a:r>
          </a:p>
        </p:txBody>
      </p:sp>
      <p:sp>
        <p:nvSpPr>
          <p:cNvPr id="33796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BE7F2C6-3FB0-4841-8F61-E6B3E6D1AD39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50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33797" name="TextBox 5"/>
          <p:cNvSpPr txBox="1">
            <a:spLocks noChangeArrowheads="1"/>
          </p:cNvSpPr>
          <p:nvPr/>
        </p:nvSpPr>
        <p:spPr bwMode="auto">
          <a:xfrm>
            <a:off x="7704138" y="5703888"/>
            <a:ext cx="982662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15.16</a:t>
            </a:r>
          </a:p>
        </p:txBody>
      </p:sp>
      <p:pic>
        <p:nvPicPr>
          <p:cNvPr id="33798" name="Picture 6" descr="Ch15_16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775" y="918105"/>
            <a:ext cx="6488642" cy="53769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38F8248-F828-1C4F-AA59-1116573BAD6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175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79"/>
    </mc:Choice>
    <mc:Fallback xmlns="">
      <p:transition spd="slow" advTm="165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164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Regulation of the tryptophan (</a:t>
            </a:r>
            <a:r>
              <a:rPr lang="en-US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) </a:t>
            </a:r>
            <a:b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</a:b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operon in </a:t>
            </a:r>
            <a:r>
              <a:rPr lang="en-US" i="1" dirty="0">
                <a:effectLst/>
                <a:latin typeface="Helvetica" charset="0"/>
                <a:ea typeface="ＭＳ Ｐゴシック" charset="-128"/>
                <a:cs typeface="Helvetica" charset="0"/>
              </a:rPr>
              <a:t>E. coli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135464" y="1169989"/>
            <a:ext cx="8686800" cy="1672695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effectLst/>
                <a:latin typeface="Arial"/>
                <a:ea typeface="ＭＳ Ｐゴシック" charset="-128"/>
                <a:cs typeface="Arial"/>
              </a:rPr>
              <a:t>Tryptophan operon has five </a:t>
            </a:r>
            <a:r>
              <a:rPr lang="en-US" altLang="zh-CN" sz="2000" dirty="0">
                <a:latin typeface="Arial"/>
                <a:ea typeface="ＭＳ Ｐゴシック" charset="-128"/>
                <a:cs typeface="Arial"/>
              </a:rPr>
              <a:t>structural genes: </a:t>
            </a:r>
            <a:r>
              <a:rPr lang="en-US" altLang="zh-CN" sz="2000" i="1" dirty="0" err="1">
                <a:latin typeface="Arial"/>
                <a:ea typeface="ＭＳ Ｐゴシック" charset="-128"/>
                <a:cs typeface="Arial"/>
              </a:rPr>
              <a:t>trp</a:t>
            </a:r>
            <a:r>
              <a:rPr lang="en-US" altLang="zh-CN" sz="2000" dirty="0" err="1">
                <a:latin typeface="Arial"/>
                <a:ea typeface="ＭＳ Ｐゴシック" charset="-128"/>
                <a:cs typeface="Arial"/>
              </a:rPr>
              <a:t>A</a:t>
            </a:r>
            <a:r>
              <a:rPr lang="en-US" altLang="zh-CN" sz="2000" dirty="0">
                <a:latin typeface="Arial"/>
                <a:ea typeface="ＭＳ Ｐゴシック" charset="-128"/>
                <a:cs typeface="Arial"/>
              </a:rPr>
              <a:t>, B, C, D and E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>
                <a:effectLst/>
                <a:latin typeface="Arial"/>
                <a:ea typeface="ＭＳ Ｐゴシック" charset="-128"/>
                <a:cs typeface="Arial"/>
              </a:rPr>
              <a:t>Structural genes for tryptophan (</a:t>
            </a:r>
            <a:r>
              <a:rPr lang="en-US" altLang="zh-CN" sz="2000" dirty="0" err="1">
                <a:effectLst/>
                <a:latin typeface="Arial"/>
                <a:ea typeface="ＭＳ Ｐゴシック" charset="-128"/>
                <a:cs typeface="Arial"/>
              </a:rPr>
              <a:t>Trp</a:t>
            </a:r>
            <a:r>
              <a:rPr lang="en-US" altLang="zh-CN" sz="2000" dirty="0">
                <a:effectLst/>
                <a:latin typeface="Arial"/>
                <a:ea typeface="ＭＳ Ｐゴシック" charset="-128"/>
                <a:cs typeface="Arial"/>
              </a:rPr>
              <a:t>) biosynthesis are expressed 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Arial"/>
                <a:ea typeface="ＭＳ Ｐゴシック" charset="-128"/>
                <a:cs typeface="Arial"/>
              </a:rPr>
              <a:t>only in the absence of </a:t>
            </a:r>
            <a:r>
              <a:rPr lang="en-US" altLang="zh-CN" sz="2000" dirty="0" err="1">
                <a:solidFill>
                  <a:srgbClr val="FF0000"/>
                </a:solidFill>
                <a:effectLst/>
                <a:latin typeface="Arial"/>
                <a:ea typeface="ＭＳ Ｐゴシック" charset="-128"/>
                <a:cs typeface="Arial"/>
              </a:rPr>
              <a:t>Trp</a:t>
            </a:r>
            <a:r>
              <a:rPr lang="en-US" altLang="zh-CN" sz="2000" dirty="0">
                <a:solidFill>
                  <a:srgbClr val="FF0000"/>
                </a:solidFill>
                <a:effectLst/>
                <a:latin typeface="Arial"/>
                <a:ea typeface="ＭＳ Ｐゴシック" charset="-128"/>
                <a:cs typeface="Arial"/>
              </a:rPr>
              <a:t> 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000" dirty="0" err="1">
                <a:latin typeface="Arial"/>
                <a:ea typeface="ＭＳ Ｐゴシック" charset="-128"/>
                <a:cs typeface="Arial"/>
              </a:rPr>
              <a:t>TrpR</a:t>
            </a:r>
            <a:r>
              <a:rPr lang="en-US" altLang="zh-CN" sz="2000" dirty="0">
                <a:latin typeface="Arial"/>
                <a:ea typeface="ＭＳ Ｐゴシック" charset="-128"/>
                <a:cs typeface="Arial"/>
              </a:rPr>
              <a:t> is</a:t>
            </a:r>
            <a:r>
              <a:rPr lang="zh-CN" altLang="en-US" sz="2000" dirty="0">
                <a:latin typeface="Arial"/>
                <a:ea typeface="ＭＳ Ｐゴシック" charset="-128"/>
                <a:cs typeface="Arial"/>
              </a:rPr>
              <a:t> </a:t>
            </a:r>
            <a:r>
              <a:rPr lang="en-US" altLang="zh-CN" sz="2000" dirty="0">
                <a:latin typeface="Arial"/>
                <a:ea typeface="ＭＳ Ｐゴシック" charset="-128"/>
                <a:cs typeface="Arial"/>
              </a:rPr>
              <a:t>the repressor </a:t>
            </a:r>
            <a:endParaRPr lang="en-US" altLang="zh-CN" sz="2000" dirty="0">
              <a:effectLst/>
              <a:latin typeface="Arial"/>
              <a:ea typeface="ＭＳ Ｐゴシック" charset="-128"/>
              <a:cs typeface="Arial"/>
            </a:endParaRPr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1B14205-0BEA-40B9-9210-5EA2AE82EAC0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51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6" name="Picture 6" descr="Ch15_29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t="11650"/>
          <a:stretch>
            <a:fillRect/>
          </a:stretch>
        </p:blipFill>
        <p:spPr bwMode="auto">
          <a:xfrm>
            <a:off x="1248305" y="2910416"/>
            <a:ext cx="6837362" cy="36328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724CE18-77DA-C840-B9DF-D4225772D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285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2597"/>
    </mc:Choice>
    <mc:Fallback xmlns="">
      <p:transition spd="slow" advTm="425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772583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Tryptophan acts as a co-repressor</a:t>
            </a:r>
          </a:p>
        </p:txBody>
      </p:sp>
      <p:sp>
        <p:nvSpPr>
          <p:cNvPr id="51205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4E6A774-05AA-4FB6-B6DE-8BD325D82F06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52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51206" name="Picture 6" descr="Ch15_29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82" t="11650"/>
          <a:stretch>
            <a:fillRect/>
          </a:stretch>
        </p:blipFill>
        <p:spPr bwMode="auto">
          <a:xfrm>
            <a:off x="1258887" y="3268952"/>
            <a:ext cx="6244696" cy="33179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17500" y="837674"/>
            <a:ext cx="8540750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200" dirty="0" err="1"/>
              <a:t>TrpR</a:t>
            </a:r>
            <a:r>
              <a:rPr lang="en-US" sz="2200" dirty="0"/>
              <a:t> gene encodes the </a:t>
            </a:r>
            <a:r>
              <a:rPr lang="en-US" sz="2200" dirty="0" err="1"/>
              <a:t>trp</a:t>
            </a:r>
            <a:r>
              <a:rPr lang="en-US" sz="2200" dirty="0"/>
              <a:t> repressor that can bind to the </a:t>
            </a:r>
            <a:r>
              <a:rPr lang="en-US" sz="2200" dirty="0" err="1"/>
              <a:t>Trp</a:t>
            </a:r>
            <a:r>
              <a:rPr lang="en-US" sz="2200" dirty="0"/>
              <a:t> operator (</a:t>
            </a:r>
            <a:r>
              <a:rPr lang="en-US" sz="2200" dirty="0" err="1"/>
              <a:t>TrpO</a:t>
            </a:r>
            <a:r>
              <a:rPr lang="en-US" sz="2200" dirty="0"/>
              <a:t>)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</a:t>
            </a:r>
            <a:r>
              <a:rPr lang="en-US" sz="2200" dirty="0" err="1"/>
              <a:t>Trp</a:t>
            </a:r>
            <a:r>
              <a:rPr lang="en-US" sz="2200" dirty="0"/>
              <a:t> is present, binding of tryptophan to </a:t>
            </a:r>
            <a:r>
              <a:rPr lang="en-US" sz="2200" dirty="0" err="1"/>
              <a:t>TrpR</a:t>
            </a:r>
            <a:r>
              <a:rPr lang="en-US" sz="2200" dirty="0"/>
              <a:t> repressor allows </a:t>
            </a:r>
            <a:r>
              <a:rPr lang="en-US" sz="2200" dirty="0" err="1"/>
              <a:t>TrpR</a:t>
            </a:r>
            <a:r>
              <a:rPr lang="en-US" sz="2200" dirty="0"/>
              <a:t> to bind to </a:t>
            </a:r>
            <a:r>
              <a:rPr lang="en-US" sz="2200" dirty="0" err="1"/>
              <a:t>TrpO</a:t>
            </a:r>
            <a:r>
              <a:rPr lang="en-US" sz="2200" dirty="0"/>
              <a:t> and inhibit transcription of the five structural genes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200" dirty="0"/>
              <a:t>When </a:t>
            </a:r>
            <a:r>
              <a:rPr lang="en-US" sz="2200" dirty="0" err="1"/>
              <a:t>Trp</a:t>
            </a:r>
            <a:r>
              <a:rPr lang="en-US" sz="2200" dirty="0"/>
              <a:t> is absent, </a:t>
            </a:r>
            <a:r>
              <a:rPr lang="en-US" sz="2200" dirty="0" err="1"/>
              <a:t>TrpR</a:t>
            </a:r>
            <a:r>
              <a:rPr lang="en-US" sz="2200" dirty="0"/>
              <a:t> repressor cannot bind to </a:t>
            </a:r>
            <a:r>
              <a:rPr lang="en-US" sz="2200" dirty="0" err="1"/>
              <a:t>TrpO</a:t>
            </a:r>
            <a:endParaRPr lang="en-US" sz="2200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20056423-B333-9342-AE5E-91F561B2AE9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388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34"/>
    </mc:Choice>
    <mc:Fallback xmlns="">
      <p:transition spd="slow" advTm="274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pitchFamily="-109" charset="0"/>
                <a:ea typeface="Helvetica" pitchFamily="-109" charset="0"/>
                <a:cs typeface="Helvetica" pitchFamily="-109" charset="0"/>
              </a:rPr>
              <a:t>Evidence that TrpR repressor is not the only regulator of the </a:t>
            </a:r>
            <a:r>
              <a:rPr lang="en-US" i="1" dirty="0">
                <a:effectLst/>
                <a:latin typeface="Helvetica" pitchFamily="-109" charset="0"/>
                <a:ea typeface="Helvetica" pitchFamily="-109" charset="0"/>
                <a:cs typeface="Helvetica" pitchFamily="-109" charset="0"/>
              </a:rPr>
              <a:t>trp</a:t>
            </a:r>
            <a:r>
              <a:rPr lang="en-US" dirty="0">
                <a:effectLst/>
                <a:latin typeface="Helvetica" pitchFamily="-109" charset="0"/>
                <a:ea typeface="Helvetica" pitchFamily="-109" charset="0"/>
                <a:cs typeface="Helvetica" pitchFamily="-109" charset="0"/>
              </a:rPr>
              <a:t> operon</a:t>
            </a:r>
          </a:p>
        </p:txBody>
      </p:sp>
      <p:sp>
        <p:nvSpPr>
          <p:cNvPr id="52227" name="Content Placeholder 2"/>
          <p:cNvSpPr>
            <a:spLocks noGrp="1"/>
          </p:cNvSpPr>
          <p:nvPr>
            <p:ph idx="1"/>
          </p:nvPr>
        </p:nvSpPr>
        <p:spPr>
          <a:xfrm>
            <a:off x="245532" y="1216555"/>
            <a:ext cx="8898467" cy="297444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1.  Constitutive expression of 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t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ryptophan biosynthesis doesn't occur in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TrpR</a:t>
            </a:r>
            <a:r>
              <a:rPr lang="en-US" altLang="zh-CN" i="1" baseline="30000" dirty="0">
                <a:effectLst/>
                <a:latin typeface="Helvetica" charset="0"/>
                <a:ea typeface="ＭＳ Ｐゴシック" charset="-128"/>
                <a:cs typeface="Helvetica" charset="0"/>
              </a:rPr>
              <a:t>−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mutants</a:t>
            </a:r>
          </a:p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2.  Second regulatory mechanism is </a:t>
            </a: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attenuation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– control of gene expression by premature termination of transcription</a:t>
            </a:r>
          </a:p>
        </p:txBody>
      </p:sp>
      <p:sp>
        <p:nvSpPr>
          <p:cNvPr id="52229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19421B5F-5B8A-4B85-9DA2-66544EC32891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53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52230" name="Picture 6" descr="Ch15_table1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8350" y="3795298"/>
            <a:ext cx="7211483" cy="21954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2488253" y="3333633"/>
            <a:ext cx="425639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Font typeface="Arial" charset="0"/>
              <a:buNone/>
            </a:pPr>
            <a:r>
              <a:rPr lang="en-US" altLang="zh-CN" dirty="0">
                <a:latin typeface="Helvetica" charset="0"/>
                <a:cs typeface="Helvetica" charset="0"/>
              </a:rPr>
              <a:t>Expression level of </a:t>
            </a:r>
            <a:r>
              <a:rPr lang="en-US" altLang="zh-CN" dirty="0" err="1">
                <a:latin typeface="Helvetica" charset="0"/>
                <a:cs typeface="Helvetica" charset="0"/>
              </a:rPr>
              <a:t>trp</a:t>
            </a:r>
            <a:r>
              <a:rPr lang="en-US" altLang="zh-CN" dirty="0">
                <a:latin typeface="Helvetica" charset="0"/>
                <a:cs typeface="Helvetica" charset="0"/>
              </a:rPr>
              <a:t> operon</a:t>
            </a:r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5B40374E-6626-8B43-A839-2694E09564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9467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153"/>
    </mc:Choice>
    <mc:Fallback xmlns="">
      <p:transition spd="slow" advTm="441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50" name="Content Placeholder 2"/>
          <p:cNvSpPr>
            <a:spLocks noGrp="1"/>
          </p:cNvSpPr>
          <p:nvPr>
            <p:ph idx="1"/>
          </p:nvPr>
        </p:nvSpPr>
        <p:spPr>
          <a:xfrm>
            <a:off x="266700" y="1311805"/>
            <a:ext cx="8420100" cy="47085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Attenuation controls termination of transcription in the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leader (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)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Truncated mRNA - terminates in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, only 140 bases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Full-length mRNA - continues through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and encodes all five structural genes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Transcription from the </a:t>
            </a:r>
            <a:r>
              <a:rPr lang="en-US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promoter produces two alternative mRNAs</a:t>
            </a:r>
          </a:p>
        </p:txBody>
      </p:sp>
      <p:sp>
        <p:nvSpPr>
          <p:cNvPr id="53253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02AADEAD-72AD-4FE7-905E-543F50D59C02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54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53254" name="Picture 6" descr="Ch15_29b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3" t="15355" r="1393"/>
          <a:stretch>
            <a:fillRect/>
          </a:stretch>
        </p:blipFill>
        <p:spPr bwMode="auto">
          <a:xfrm>
            <a:off x="1381125" y="3946525"/>
            <a:ext cx="6381750" cy="22685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3256" name="TextBox 19"/>
          <p:cNvSpPr txBox="1">
            <a:spLocks noChangeArrowheads="1"/>
          </p:cNvSpPr>
          <p:nvPr/>
        </p:nvSpPr>
        <p:spPr bwMode="auto">
          <a:xfrm>
            <a:off x="9283700" y="2019300"/>
            <a:ext cx="18415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endParaRPr lang="zh-CN" altLang="zh-CN">
              <a:latin typeface="Helvetica" charset="0"/>
              <a:cs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9A43D81F-FF3F-8940-8F21-3479114DA3B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2040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8739"/>
    </mc:Choice>
    <mc:Fallback xmlns="">
      <p:transition spd="slow" advTm="487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1" y="7940"/>
            <a:ext cx="9069917" cy="914400"/>
          </a:xfrm>
        </p:spPr>
        <p:txBody>
          <a:bodyPr/>
          <a:lstStyle/>
          <a:p>
            <a:pPr>
              <a:defRPr/>
            </a:pP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Alternate stem-loop structures in </a:t>
            </a:r>
            <a:r>
              <a:rPr lang="en-US" i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>
                <a:effectLst/>
                <a:latin typeface="Helvetica" charset="0"/>
                <a:ea typeface="ＭＳ Ｐゴシック" charset="-128"/>
                <a:cs typeface="Helvetica" charset="0"/>
              </a:rPr>
              <a:t> RNA</a:t>
            </a:r>
          </a:p>
        </p:txBody>
      </p:sp>
      <p:sp>
        <p:nvSpPr>
          <p:cNvPr id="54275" name="Content Placeholder 2"/>
          <p:cNvSpPr>
            <a:spLocks noGrp="1"/>
          </p:cNvSpPr>
          <p:nvPr>
            <p:ph idx="1"/>
          </p:nvPr>
        </p:nvSpPr>
        <p:spPr>
          <a:xfrm>
            <a:off x="457200" y="1328738"/>
            <a:ext cx="8229600" cy="2840037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Different regions of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have complementary base-pairing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Formation of the 1-2 stem-loop </a:t>
            </a:r>
            <a:r>
              <a:rPr lang="en-US" altLang="zh-CN" u="sng" dirty="0">
                <a:effectLst/>
                <a:latin typeface="Helvetica" charset="0"/>
                <a:ea typeface="ＭＳ Ｐゴシック" charset="-128"/>
                <a:cs typeface="Helvetica" charset="0"/>
              </a:rPr>
              <a:t>allows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formation of  the 3-4 stem-loop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Formation of the 2-3 stem-loop </a:t>
            </a:r>
            <a:r>
              <a:rPr lang="en-US" altLang="zh-CN" u="sng" dirty="0">
                <a:effectLst/>
                <a:latin typeface="Helvetica" charset="0"/>
                <a:ea typeface="ＭＳ Ｐゴシック" charset="-128"/>
                <a:cs typeface="Helvetica" charset="0"/>
              </a:rPr>
              <a:t>prevents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formation of the 3-4 stem-loop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The 3-4 stem loop is a transcription terminator</a:t>
            </a:r>
          </a:p>
          <a:p>
            <a:pPr marL="639763" lvl="1">
              <a:buSzTx/>
              <a:buFont typeface="Helvetica Neue" charset="0"/>
              <a:buChar char="•"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5427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697542CE-C24D-476C-A7C2-51B72048DC31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55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54278" name="Picture 6" descr="Ch15_30a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92" r="780" b="2449"/>
          <a:stretch>
            <a:fillRect/>
          </a:stretch>
        </p:blipFill>
        <p:spPr bwMode="auto">
          <a:xfrm>
            <a:off x="530225" y="4168775"/>
            <a:ext cx="8166100" cy="2044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4279" name="TextBox 5"/>
          <p:cNvSpPr txBox="1">
            <a:spLocks noChangeArrowheads="1"/>
          </p:cNvSpPr>
          <p:nvPr/>
        </p:nvSpPr>
        <p:spPr bwMode="auto">
          <a:xfrm>
            <a:off x="7613650" y="5881688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15.30a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5197A8FC-5A63-1B47-8194-7E0013BA779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093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796"/>
    </mc:Choice>
    <mc:Fallback xmlns="">
      <p:transition spd="slow" advTm="517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20638"/>
            <a:ext cx="9045576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When tryptophan is present, transcription terminates in </a:t>
            </a:r>
            <a:r>
              <a:rPr lang="en-US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because of translation</a:t>
            </a:r>
          </a:p>
        </p:txBody>
      </p:sp>
      <p:sp>
        <p:nvSpPr>
          <p:cNvPr id="552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The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mRNA is </a:t>
            </a:r>
            <a:r>
              <a:rPr lang="en-US" altLang="zh-CN" u="sng" dirty="0">
                <a:effectLst/>
                <a:latin typeface="Helvetica" charset="0"/>
                <a:ea typeface="ＭＳ Ｐゴシック" charset="-128"/>
                <a:cs typeface="Helvetica" charset="0"/>
              </a:rPr>
              <a:t>translated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and includes two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codons</a:t>
            </a:r>
          </a:p>
          <a:p>
            <a:pPr>
              <a:buFont typeface="Arial" charset="0"/>
              <a:buNone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Movement of ribosomes through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mRNA depends on the availability of </a:t>
            </a:r>
            <a:r>
              <a:rPr lang="en-US" altLang="zh-CN" dirty="0" err="1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tRNA</a:t>
            </a:r>
            <a:r>
              <a:rPr lang="en-US" altLang="zh-CN" baseline="30000" dirty="0" err="1">
                <a:solidFill>
                  <a:srgbClr val="80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endParaRPr lang="en-US" altLang="zh-CN" baseline="30000" dirty="0">
              <a:solidFill>
                <a:srgbClr val="800000"/>
              </a:solidFill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868363" lvl="2">
              <a:spcBef>
                <a:spcPct val="0"/>
              </a:spcBef>
              <a:buSzTx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When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present,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tRNA</a:t>
            </a:r>
            <a:r>
              <a:rPr lang="en-US" altLang="zh-CN" baseline="30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available and rapid ribosome movement allows the formation of 3-4 stem-loop</a:t>
            </a:r>
          </a:p>
        </p:txBody>
      </p:sp>
      <p:sp>
        <p:nvSpPr>
          <p:cNvPr id="5530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44A7B279-DB1A-4FFF-9F90-922BCA00CAF6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56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55302" name="TextBox 5"/>
          <p:cNvSpPr txBox="1">
            <a:spLocks noChangeArrowheads="1"/>
          </p:cNvSpPr>
          <p:nvPr/>
        </p:nvSpPr>
        <p:spPr bwMode="auto">
          <a:xfrm>
            <a:off x="7626350" y="3606800"/>
            <a:ext cx="108267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15.30b</a:t>
            </a:r>
          </a:p>
        </p:txBody>
      </p:sp>
      <p:pic>
        <p:nvPicPr>
          <p:cNvPr id="55303" name="Picture 6" descr="Ch15_30b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226"/>
          <a:stretch>
            <a:fillRect/>
          </a:stretch>
        </p:blipFill>
        <p:spPr bwMode="auto">
          <a:xfrm>
            <a:off x="1495425" y="3586163"/>
            <a:ext cx="6121400" cy="270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E0CDF4C-73E8-6445-82A8-CF35D28837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3724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41805"/>
            <a:ext cx="904875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When tryptophan isn't present, transcription doesn't terminate in </a:t>
            </a:r>
            <a:r>
              <a:rPr lang="en-US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</a:p>
        </p:txBody>
      </p:sp>
      <p:sp>
        <p:nvSpPr>
          <p:cNvPr id="56324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9825FAE-7F06-45E0-BAD8-CA1E109590B5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57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56325" name="TextBox 5"/>
          <p:cNvSpPr txBox="1">
            <a:spLocks noChangeArrowheads="1"/>
          </p:cNvSpPr>
          <p:nvPr/>
        </p:nvSpPr>
        <p:spPr bwMode="auto">
          <a:xfrm>
            <a:off x="7616825" y="5129213"/>
            <a:ext cx="10731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r>
              <a:rPr lang="en-US" altLang="zh-CN" sz="1400">
                <a:latin typeface="Helvetica" charset="0"/>
                <a:cs typeface="Helvetica" charset="0"/>
              </a:rPr>
              <a:t>Fig. 15.30c</a:t>
            </a:r>
          </a:p>
        </p:txBody>
      </p:sp>
      <p:pic>
        <p:nvPicPr>
          <p:cNvPr id="56326" name="Picture 6" descr="Ch15_30c.tiff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628"/>
          <a:stretch>
            <a:fillRect/>
          </a:stretch>
        </p:blipFill>
        <p:spPr bwMode="auto">
          <a:xfrm>
            <a:off x="1593850" y="2360613"/>
            <a:ext cx="5956300" cy="307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27D6B88A-A826-614B-9F95-87D93BF243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8311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616"/>
    </mc:Choice>
    <mc:Fallback xmlns="">
      <p:transition spd="slow" advTm="1761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21164"/>
            <a:ext cx="9144000" cy="1143000"/>
          </a:xfrm>
        </p:spPr>
        <p:txBody>
          <a:bodyPr/>
          <a:lstStyle/>
          <a:p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Two mechanisms for </a:t>
            </a:r>
            <a:r>
              <a:rPr lang="en-US" altLang="zh-CN" dirty="0" err="1"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 operon regulation</a:t>
            </a:r>
          </a:p>
        </p:txBody>
      </p:sp>
      <p:sp>
        <p:nvSpPr>
          <p:cNvPr id="50179" name="Content Placeholder 2"/>
          <p:cNvSpPr>
            <a:spLocks noGrp="1"/>
          </p:cNvSpPr>
          <p:nvPr>
            <p:ph idx="1"/>
          </p:nvPr>
        </p:nvSpPr>
        <p:spPr>
          <a:xfrm>
            <a:off x="457200" y="1237721"/>
            <a:ext cx="8229600" cy="4708525"/>
          </a:xfrm>
        </p:spPr>
        <p:txBody>
          <a:bodyPr/>
          <a:lstStyle/>
          <a:p>
            <a:pPr marL="639763" lvl="1">
              <a:buSzTx/>
              <a:buFont typeface="Helvetica Neue" charset="0"/>
              <a:buChar char="•"/>
            </a:pP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TrpR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gene encodes the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repressor that can bind to the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operator (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TrpO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)</a:t>
            </a:r>
          </a:p>
          <a:p>
            <a:pPr marL="868363" lvl="2">
              <a:spcBef>
                <a:spcPct val="0"/>
              </a:spcBef>
              <a:buSzTx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When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present,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TrpR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repressor binds to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TrpO</a:t>
            </a:r>
            <a:endParaRPr lang="en-US" altLang="zh-CN" i="1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868363" lvl="2">
              <a:spcBef>
                <a:spcPct val="0"/>
              </a:spcBef>
              <a:buSzTx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When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absent,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TrpR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repressor cannot bind to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TrpO</a:t>
            </a:r>
            <a:endParaRPr lang="en-US" altLang="zh-CN" i="1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868363" lvl="2">
              <a:spcBef>
                <a:spcPct val="0"/>
              </a:spcBef>
              <a:buSzTx/>
            </a:pPr>
            <a:endParaRPr lang="en-US" altLang="zh-CN" i="1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Attenuation controls termination of transcription in the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leader (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)</a:t>
            </a:r>
          </a:p>
          <a:p>
            <a:pPr marL="868363" lvl="2">
              <a:spcBef>
                <a:spcPct val="0"/>
              </a:spcBef>
              <a:buSzTx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When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present, transcription terminates in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endParaRPr lang="en-US" altLang="zh-CN" i="1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 marL="868363" lvl="2">
              <a:spcBef>
                <a:spcPct val="0"/>
              </a:spcBef>
              <a:buSzTx/>
            </a:pP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When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is absent, transcription doesn't terminate in </a:t>
            </a:r>
            <a:r>
              <a:rPr lang="en-US" altLang="zh-CN" i="1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TrpL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</a:t>
            </a: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  <a:p>
            <a:pPr>
              <a:buFont typeface="Arial" charset="0"/>
              <a:buNone/>
            </a:pPr>
            <a:endParaRPr lang="en-US" altLang="zh-CN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50181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C1B14205-0BEA-40B9-9210-5EA2AE82EAC0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58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C94C673-6BE2-7341-A520-4A60DC757C7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0310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8544"/>
    </mc:Choice>
    <mc:Fallback xmlns="">
      <p:transition spd="slow" advTm="585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38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华文新魏" charset="0"/>
                <a:ea typeface="华文新魏" charset="0"/>
                <a:cs typeface="华文新魏" charset="0"/>
              </a:rPr>
              <a:t>Key Words</a:t>
            </a: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6F52EA7-BACD-414A-98DC-D941818A10E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59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1403350" y="1412875"/>
            <a:ext cx="6315075" cy="4848225"/>
          </a:xfrm>
          <a:prstGeom prst="rect">
            <a:avLst/>
          </a:prstGeom>
          <a:noFill/>
          <a:ln w="9525">
            <a:solidFill>
              <a:srgbClr val="0000FF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positive regulation, positive control</a:t>
            </a:r>
            <a:r>
              <a:rPr lang="en-US" altLang="zh-CN" b="1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正调控</a:t>
            </a:r>
            <a:r>
              <a:rPr lang="en-US" altLang="zh-CN" b="1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)</a:t>
            </a: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negative regulation, negative control</a:t>
            </a:r>
            <a:r>
              <a:rPr lang="en-US" altLang="zh-CN" b="1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(</a:t>
            </a:r>
            <a:r>
              <a:rPr lang="zh-CN" altLang="en-US" b="1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负调控</a:t>
            </a:r>
            <a:r>
              <a:rPr lang="en-US" altLang="zh-CN" b="1" dirty="0">
                <a:solidFill>
                  <a:srgbClr val="0000FF"/>
                </a:solidFill>
                <a:latin typeface="楷体_GB2312" charset="0"/>
                <a:ea typeface="楷体_GB2312" charset="0"/>
                <a:cs typeface="楷体_GB2312" charset="0"/>
              </a:rPr>
              <a:t>)</a:t>
            </a:r>
          </a:p>
          <a:p>
            <a:pPr eaLnBrk="1" hangingPunct="1"/>
            <a:r>
              <a:rPr lang="en-US" altLang="zh-CN" i="1" dirty="0" err="1">
                <a:latin typeface="Arial" charset="0"/>
                <a:ea typeface="楷体_GB2312" charset="0"/>
                <a:cs typeface="楷体_GB2312" charset="0"/>
              </a:rPr>
              <a:t>cis</a:t>
            </a:r>
            <a:r>
              <a:rPr lang="en-US" altLang="zh-CN" dirty="0">
                <a:latin typeface="Arial" charset="0"/>
                <a:ea typeface="楷体_GB2312" charset="0"/>
                <a:cs typeface="楷体_GB2312" charset="0"/>
              </a:rPr>
              <a:t>-acting</a:t>
            </a:r>
            <a:r>
              <a:rPr lang="zh-CN" altLang="en-US" b="1" dirty="0">
                <a:latin typeface="Arial" charset="0"/>
                <a:ea typeface="楷体_GB2312" charset="0"/>
                <a:cs typeface="楷体_GB2312" charset="0"/>
              </a:rPr>
              <a:t>（顺式作用）</a:t>
            </a:r>
          </a:p>
          <a:p>
            <a:pPr eaLnBrk="1" hangingPunct="1"/>
            <a:r>
              <a:rPr lang="en-US" altLang="zh-CN" i="1" dirty="0">
                <a:latin typeface="Arial" charset="0"/>
                <a:ea typeface="楷体_GB2312" charset="0"/>
                <a:cs typeface="楷体_GB2312" charset="0"/>
              </a:rPr>
              <a:t>trans</a:t>
            </a:r>
            <a:r>
              <a:rPr lang="en-US" altLang="zh-CN" dirty="0">
                <a:latin typeface="Arial" charset="0"/>
                <a:ea typeface="楷体_GB2312" charset="0"/>
                <a:cs typeface="楷体_GB2312" charset="0"/>
              </a:rPr>
              <a:t>-acting</a:t>
            </a:r>
            <a:r>
              <a:rPr lang="zh-CN" altLang="en-US" b="1" dirty="0">
                <a:latin typeface="Arial" charset="0"/>
                <a:ea typeface="楷体_GB2312" charset="0"/>
                <a:cs typeface="楷体_GB2312" charset="0"/>
              </a:rPr>
              <a:t>（反式作用）</a:t>
            </a:r>
          </a:p>
          <a:p>
            <a:pPr eaLnBrk="1" hangingPunct="1"/>
            <a:r>
              <a:rPr lang="en-US" altLang="zh-CN" i="1" dirty="0" err="1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cis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-acting element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（顺式作用元件）</a:t>
            </a:r>
          </a:p>
          <a:p>
            <a:pPr eaLnBrk="1" hangingPunct="1"/>
            <a:r>
              <a:rPr lang="en-US" altLang="zh-CN" i="1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trans</a:t>
            </a:r>
            <a:r>
              <a:rPr lang="en-US" altLang="zh-CN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-acting factor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（反式作用因子）</a:t>
            </a:r>
          </a:p>
          <a:p>
            <a:pPr eaLnBrk="1" hangingPunct="1"/>
            <a:r>
              <a:rPr lang="en-US" altLang="zh-CN" dirty="0">
                <a:latin typeface="Arial" charset="0"/>
                <a:ea typeface="楷体_GB2312" charset="0"/>
                <a:cs typeface="楷体_GB2312" charset="0"/>
              </a:rPr>
              <a:t>induction</a:t>
            </a:r>
            <a:r>
              <a:rPr lang="zh-CN" altLang="en-US" b="1" dirty="0">
                <a:latin typeface="Arial" charset="0"/>
                <a:ea typeface="楷体_GB2312" charset="0"/>
                <a:cs typeface="楷体_GB2312" charset="0"/>
              </a:rPr>
              <a:t>（诱导）</a:t>
            </a:r>
          </a:p>
          <a:p>
            <a:pPr eaLnBrk="1" hangingPunct="1"/>
            <a:r>
              <a:rPr kumimoji="0" lang="en-US" altLang="zh-CN" dirty="0">
                <a:latin typeface="Arial" charset="0"/>
                <a:ea typeface="楷体_GB2312" charset="0"/>
                <a:cs typeface="楷体_GB2312" charset="0"/>
              </a:rPr>
              <a:t>repression</a:t>
            </a:r>
            <a:r>
              <a:rPr kumimoji="0" lang="en-US" altLang="zh-CN" b="1" dirty="0">
                <a:latin typeface="楷体_GB2312" charset="0"/>
                <a:ea typeface="楷体_GB2312" charset="0"/>
                <a:cs typeface="楷体_GB2312" charset="0"/>
              </a:rPr>
              <a:t>(</a:t>
            </a:r>
            <a:r>
              <a:rPr lang="zh-CN" altLang="en-US" b="1" dirty="0">
                <a:latin typeface="楷体_GB2312" charset="0"/>
                <a:ea typeface="楷体_GB2312" charset="0"/>
                <a:cs typeface="楷体_GB2312" charset="0"/>
              </a:rPr>
              <a:t>阻遏</a:t>
            </a:r>
            <a:r>
              <a:rPr kumimoji="0" lang="en-US" altLang="zh-CN" b="1" dirty="0">
                <a:latin typeface="楷体_GB2312" charset="0"/>
                <a:ea typeface="楷体_GB2312" charset="0"/>
                <a:cs typeface="楷体_GB2312" charset="0"/>
              </a:rPr>
              <a:t>)</a:t>
            </a:r>
            <a:endParaRPr lang="en-US" altLang="zh-CN" b="1" dirty="0">
              <a:latin typeface="楷体_GB2312" charset="0"/>
              <a:ea typeface="楷体_GB2312" charset="0"/>
              <a:cs typeface="楷体_GB2312" charset="0"/>
            </a:endParaRPr>
          </a:p>
          <a:p>
            <a:pPr eaLnBrk="1" hangingPunct="1"/>
            <a:r>
              <a:rPr lang="en-US" altLang="zh-CN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activator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（激活蛋白）</a:t>
            </a:r>
          </a:p>
          <a:p>
            <a:pPr eaLnBrk="1" hangingPunct="1"/>
            <a:r>
              <a:rPr kumimoji="0" lang="en-US" altLang="zh-CN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repressor</a:t>
            </a:r>
            <a:r>
              <a:rPr lang="zh-CN" altLang="en-US" b="1" dirty="0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（阻遏蛋白，阻遏物）</a:t>
            </a:r>
          </a:p>
          <a:p>
            <a:pPr eaLnBrk="1" hangingPunct="1"/>
            <a:r>
              <a:rPr lang="en-US" altLang="zh-CN" dirty="0">
                <a:latin typeface="Arial" charset="0"/>
                <a:ea typeface="楷体_GB2312" charset="0"/>
                <a:cs typeface="楷体_GB2312" charset="0"/>
              </a:rPr>
              <a:t>effector</a:t>
            </a:r>
            <a:r>
              <a:rPr lang="zh-CN" altLang="en-US" b="1" dirty="0">
                <a:latin typeface="Arial" charset="0"/>
                <a:ea typeface="楷体_GB2312" charset="0"/>
                <a:cs typeface="楷体_GB2312" charset="0"/>
              </a:rPr>
              <a:t>（效应物）</a:t>
            </a:r>
          </a:p>
          <a:p>
            <a:pPr eaLnBrk="1" hangingPunct="1"/>
            <a:r>
              <a:rPr lang="en-US" altLang="zh-CN" dirty="0">
                <a:latin typeface="Arial" charset="0"/>
                <a:ea typeface="楷体_GB2312" charset="0"/>
                <a:cs typeface="楷体_GB2312" charset="0"/>
              </a:rPr>
              <a:t>inducer</a:t>
            </a:r>
            <a:r>
              <a:rPr lang="zh-CN" altLang="en-US" b="1" dirty="0">
                <a:latin typeface="Arial" charset="0"/>
                <a:ea typeface="楷体_GB2312" charset="0"/>
                <a:cs typeface="楷体_GB2312" charset="0"/>
              </a:rPr>
              <a:t>（诱导物）</a:t>
            </a:r>
          </a:p>
          <a:p>
            <a:pPr eaLnBrk="1" hangingPunct="1"/>
            <a:r>
              <a:rPr lang="en-US" altLang="zh-CN" dirty="0" err="1">
                <a:latin typeface="Arial" charset="0"/>
                <a:ea typeface="楷体_GB2312" charset="0"/>
                <a:cs typeface="楷体_GB2312" charset="0"/>
              </a:rPr>
              <a:t>corepressor</a:t>
            </a:r>
            <a:r>
              <a:rPr lang="zh-CN" altLang="en-US" b="1" dirty="0">
                <a:latin typeface="Arial" charset="0"/>
                <a:ea typeface="楷体_GB2312" charset="0"/>
                <a:cs typeface="楷体_GB2312" charset="0"/>
              </a:rPr>
              <a:t>（辅阻遏物，协阻遏物）</a:t>
            </a: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83BD4038-8AF3-E646-800F-3E18B8D17AE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3173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139"/>
    </mc:Choice>
    <mc:Fallback xmlns="">
      <p:transition spd="slow" advTm="71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10584"/>
            <a:ext cx="2857500" cy="3477684"/>
          </a:xfrm>
        </p:spPr>
        <p:txBody>
          <a:bodyPr>
            <a:norm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altLang="zh-CN" dirty="0"/>
              <a:t>RNA polymerase participates in all three phases of transcription</a:t>
            </a:r>
            <a:br>
              <a:rPr lang="zh-CN" altLang="en-US" dirty="0"/>
            </a:br>
            <a:endParaRPr lang="en-US" altLang="zh-CN" dirty="0">
              <a:latin typeface="Arial" charset="0"/>
            </a:endParaRP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6F52EA7-BACD-414A-98DC-D941818A10E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6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52443" y="0"/>
            <a:ext cx="5350514" cy="685800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59316" y="5331769"/>
            <a:ext cx="3161442" cy="1200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DNA is separated into</a:t>
            </a:r>
          </a:p>
          <a:p>
            <a:r>
              <a:rPr lang="en-US" altLang="zh-CN" dirty="0"/>
              <a:t>RNA-like strand and </a:t>
            </a:r>
          </a:p>
          <a:p>
            <a:r>
              <a:rPr lang="en-US" altLang="zh-CN" dirty="0"/>
              <a:t>template strand</a:t>
            </a:r>
            <a:endParaRPr lang="zh-CN" altLang="en-US" dirty="0"/>
          </a:p>
        </p:txBody>
      </p:sp>
      <p:pic>
        <p:nvPicPr>
          <p:cNvPr id="4" name="音频 3">
            <a:hlinkClick r:id="" action="ppaction://media"/>
            <a:extLst>
              <a:ext uri="{FF2B5EF4-FFF2-40B4-BE49-F238E27FC236}">
                <a16:creationId xmlns:a16="http://schemas.microsoft.com/office/drawing/2014/main" id="{33CD806B-37E6-CF44-9936-FF107F66095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2929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5073"/>
    </mc:Choice>
    <mc:Fallback xmlns="">
      <p:transition spd="slow" advTm="650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2388"/>
            <a:ext cx="9144000" cy="1143000"/>
          </a:xfrm>
        </p:spPr>
        <p:txBody>
          <a:bodyPr/>
          <a:lstStyle/>
          <a:p>
            <a:pPr eaLnBrk="1" hangingPunct="1"/>
            <a:r>
              <a:rPr lang="en-US" altLang="zh-CN" dirty="0">
                <a:solidFill>
                  <a:srgbClr val="FF0000"/>
                </a:solidFill>
                <a:latin typeface="华文新魏" charset="0"/>
                <a:ea typeface="华文新魏" charset="0"/>
                <a:cs typeface="华文新魏" charset="0"/>
              </a:rPr>
              <a:t>Key Words</a:t>
            </a: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6F52EA7-BACD-414A-98DC-D941818A10E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60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4" name="Text Box 2"/>
          <p:cNvSpPr txBox="1">
            <a:spLocks noChangeArrowheads="1"/>
          </p:cNvSpPr>
          <p:nvPr/>
        </p:nvSpPr>
        <p:spPr bwMode="auto">
          <a:xfrm>
            <a:off x="2598738" y="1500188"/>
            <a:ext cx="4278312" cy="1927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marL="4572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1pPr>
            <a:lvl2pPr marL="9144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2pPr>
            <a:lvl3pPr marL="13716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3pPr>
            <a:lvl4pPr marL="18288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4pPr>
            <a:lvl5pPr marL="2286000" indent="-457200"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5pPr>
            <a:lvl6pPr marL="27432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6pPr>
            <a:lvl7pPr marL="32004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7pPr>
            <a:lvl8pPr marL="36576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8pPr>
            <a:lvl9pPr marL="4114800" indent="-457200" eaLnBrk="0" fontAlgn="base" hangingPunct="0">
              <a:spcBef>
                <a:spcPct val="0"/>
              </a:spcBef>
              <a:spcAft>
                <a:spcPct val="0"/>
              </a:spcAft>
              <a:defRPr kumimoji="1" sz="2400">
                <a:solidFill>
                  <a:schemeClr val="tx1"/>
                </a:solidFill>
                <a:latin typeface="Times New Roman" charset="0"/>
                <a:ea typeface="宋体" charset="0"/>
                <a:cs typeface="宋体" charset="0"/>
              </a:defRPr>
            </a:lvl9pPr>
          </a:lstStyle>
          <a:p>
            <a:pPr eaLnBrk="1" hangingPunct="1"/>
            <a:r>
              <a:rPr lang="en-US" altLang="zh-CN">
                <a:latin typeface="Arial" charset="0"/>
                <a:ea typeface="楷体_GB2312" charset="0"/>
                <a:cs typeface="楷体_GB2312" charset="0"/>
              </a:rPr>
              <a:t>regulatory gene</a:t>
            </a:r>
            <a:r>
              <a:rPr lang="zh-CN" altLang="en-US" b="1">
                <a:latin typeface="Arial" charset="0"/>
                <a:ea typeface="楷体_GB2312" charset="0"/>
                <a:cs typeface="楷体_GB2312" charset="0"/>
              </a:rPr>
              <a:t>（调节基因）</a:t>
            </a:r>
            <a:r>
              <a:rPr lang="zh-CN" altLang="en-US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 </a:t>
            </a:r>
          </a:p>
          <a:p>
            <a:pPr eaLnBrk="1" hangingPunct="1"/>
            <a:r>
              <a:rPr lang="en-US" altLang="zh-CN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operon</a:t>
            </a:r>
            <a:r>
              <a:rPr lang="zh-CN" altLang="en-US" b="1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（操纵子）</a:t>
            </a:r>
          </a:p>
          <a:p>
            <a:pPr eaLnBrk="1" hangingPunct="1"/>
            <a:r>
              <a:rPr lang="en-US" altLang="zh-CN">
                <a:latin typeface="Arial" charset="0"/>
                <a:ea typeface="楷体_GB2312" charset="0"/>
                <a:cs typeface="楷体_GB2312" charset="0"/>
              </a:rPr>
              <a:t>promoter</a:t>
            </a:r>
            <a:r>
              <a:rPr lang="zh-CN" altLang="en-US" b="1">
                <a:latin typeface="Arial" charset="0"/>
                <a:ea typeface="楷体_GB2312" charset="0"/>
                <a:cs typeface="楷体_GB2312" charset="0"/>
              </a:rPr>
              <a:t>（启动子）</a:t>
            </a:r>
            <a:r>
              <a:rPr lang="zh-CN" altLang="en-US">
                <a:latin typeface="Arial" charset="0"/>
                <a:ea typeface="楷体_GB2312" charset="0"/>
                <a:cs typeface="楷体_GB2312" charset="0"/>
              </a:rPr>
              <a:t> </a:t>
            </a:r>
          </a:p>
          <a:p>
            <a:pPr eaLnBrk="1" hangingPunct="1"/>
            <a:r>
              <a:rPr lang="en-US" altLang="zh-CN">
                <a:latin typeface="Arial" charset="0"/>
                <a:ea typeface="楷体_GB2312" charset="0"/>
                <a:cs typeface="楷体_GB2312" charset="0"/>
              </a:rPr>
              <a:t>operator</a:t>
            </a:r>
            <a:r>
              <a:rPr lang="zh-CN" altLang="en-US" b="1">
                <a:latin typeface="Arial" charset="0"/>
                <a:ea typeface="楷体_GB2312" charset="0"/>
                <a:cs typeface="楷体_GB2312" charset="0"/>
              </a:rPr>
              <a:t>（操纵基因）</a:t>
            </a:r>
          </a:p>
          <a:p>
            <a:pPr eaLnBrk="1" hangingPunct="1"/>
            <a:r>
              <a:rPr lang="en-US" altLang="zh-CN">
                <a:latin typeface="Arial" charset="0"/>
                <a:ea typeface="楷体_GB2312" charset="0"/>
                <a:cs typeface="楷体_GB2312" charset="0"/>
              </a:rPr>
              <a:t>structural gene</a:t>
            </a:r>
            <a:r>
              <a:rPr lang="zh-CN" altLang="en-US" b="1">
                <a:latin typeface="Arial" charset="0"/>
                <a:ea typeface="楷体_GB2312" charset="0"/>
                <a:cs typeface="楷体_GB2312" charset="0"/>
              </a:rPr>
              <a:t>（结构基因）</a:t>
            </a:r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2771775" y="3681413"/>
            <a:ext cx="3887788" cy="466725"/>
          </a:xfrm>
          <a:prstGeom prst="rect">
            <a:avLst/>
          </a:prstGeom>
          <a:noFill/>
          <a:ln w="9525">
            <a:solidFill>
              <a:srgbClr val="0099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 i="1">
                <a:solidFill>
                  <a:srgbClr val="009900"/>
                </a:solidFill>
                <a:latin typeface="Arial" charset="0"/>
                <a:ea typeface="楷体_GB2312" charset="0"/>
                <a:cs typeface="楷体_GB2312" charset="0"/>
              </a:rPr>
              <a:t>cis</a:t>
            </a:r>
            <a:r>
              <a:rPr lang="en-US" altLang="zh-CN">
                <a:solidFill>
                  <a:srgbClr val="009900"/>
                </a:solidFill>
                <a:latin typeface="Arial" charset="0"/>
                <a:ea typeface="楷体_GB2312" charset="0"/>
                <a:cs typeface="楷体_GB2312" charset="0"/>
              </a:rPr>
              <a:t>-dominant</a:t>
            </a:r>
            <a:r>
              <a:rPr lang="zh-CN" altLang="en-US" b="1">
                <a:solidFill>
                  <a:srgbClr val="009900"/>
                </a:solidFill>
                <a:latin typeface="Arial" charset="0"/>
                <a:ea typeface="楷体_GB2312" charset="0"/>
                <a:cs typeface="楷体_GB2312" charset="0"/>
              </a:rPr>
              <a:t>（顺式显性）</a:t>
            </a:r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052638" y="4381500"/>
            <a:ext cx="5183187" cy="1927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eaLnBrk="1" hangingPunct="1"/>
            <a:r>
              <a:rPr lang="en-US" altLang="zh-CN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catabolite repression</a:t>
            </a:r>
            <a:r>
              <a:rPr lang="zh-CN" altLang="en-US" b="1">
                <a:solidFill>
                  <a:srgbClr val="0000FF"/>
                </a:solidFill>
                <a:latin typeface="Arial" charset="0"/>
                <a:ea typeface="楷体_GB2312" charset="0"/>
                <a:cs typeface="楷体_GB2312" charset="0"/>
              </a:rPr>
              <a:t>（分解物阻遏）</a:t>
            </a:r>
          </a:p>
          <a:p>
            <a:pPr eaLnBrk="1" hangingPunct="1"/>
            <a:r>
              <a:rPr lang="en-US" altLang="zh-CN">
                <a:latin typeface="Arial" charset="0"/>
                <a:ea typeface="楷体_GB2312" charset="0"/>
                <a:cs typeface="楷体_GB2312" charset="0"/>
              </a:rPr>
              <a:t>catabolite activator protein</a:t>
            </a:r>
          </a:p>
          <a:p>
            <a:pPr eaLnBrk="1" hangingPunct="1"/>
            <a:r>
              <a:rPr lang="zh-CN" altLang="en-US" b="1">
                <a:latin typeface="Arial" charset="0"/>
                <a:ea typeface="楷体_GB2312" charset="0"/>
                <a:cs typeface="楷体_GB2312" charset="0"/>
              </a:rPr>
              <a:t>（分解物激活蛋白，简称</a:t>
            </a:r>
            <a:r>
              <a:rPr lang="en-US" altLang="zh-CN">
                <a:latin typeface="Arial" charset="0"/>
                <a:ea typeface="楷体_GB2312" charset="0"/>
                <a:cs typeface="楷体_GB2312" charset="0"/>
              </a:rPr>
              <a:t>CAP</a:t>
            </a:r>
            <a:r>
              <a:rPr lang="zh-CN" altLang="en-US" b="1">
                <a:latin typeface="Arial" charset="0"/>
                <a:ea typeface="楷体_GB2312" charset="0"/>
                <a:cs typeface="楷体_GB2312" charset="0"/>
              </a:rPr>
              <a:t>）</a:t>
            </a:r>
          </a:p>
          <a:p>
            <a:pPr eaLnBrk="1" hangingPunct="1"/>
            <a:r>
              <a:rPr lang="en-US" altLang="zh-CN">
                <a:latin typeface="Arial" charset="0"/>
                <a:ea typeface="楷体_GB2312" charset="0"/>
                <a:cs typeface="楷体_GB2312" charset="0"/>
              </a:rPr>
              <a:t>cAMP receptor protein</a:t>
            </a:r>
          </a:p>
          <a:p>
            <a:pPr eaLnBrk="1" hangingPunct="1"/>
            <a:r>
              <a:rPr lang="zh-CN" altLang="en-US" b="1">
                <a:latin typeface="Arial" charset="0"/>
                <a:ea typeface="楷体_GB2312" charset="0"/>
                <a:cs typeface="楷体_GB2312" charset="0"/>
              </a:rPr>
              <a:t>（</a:t>
            </a:r>
            <a:r>
              <a:rPr lang="en-US" altLang="zh-CN">
                <a:latin typeface="Arial" charset="0"/>
                <a:ea typeface="楷体_GB2312" charset="0"/>
                <a:cs typeface="楷体_GB2312" charset="0"/>
              </a:rPr>
              <a:t>cAMP</a:t>
            </a:r>
            <a:r>
              <a:rPr lang="zh-CN" altLang="en-US" b="1">
                <a:latin typeface="Arial" charset="0"/>
                <a:ea typeface="楷体_GB2312" charset="0"/>
                <a:cs typeface="楷体_GB2312" charset="0"/>
              </a:rPr>
              <a:t>受体蛋白，简称</a:t>
            </a:r>
            <a:r>
              <a:rPr lang="en-US" altLang="zh-CN">
                <a:latin typeface="Arial" charset="0"/>
                <a:ea typeface="楷体_GB2312" charset="0"/>
                <a:cs typeface="楷体_GB2312" charset="0"/>
              </a:rPr>
              <a:t>CRP</a:t>
            </a:r>
            <a:r>
              <a:rPr lang="zh-CN" altLang="en-US" b="1">
                <a:latin typeface="Arial" charset="0"/>
                <a:ea typeface="楷体_GB2312" charset="0"/>
                <a:cs typeface="楷体_GB2312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199466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32279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effectLst/>
              </a:rPr>
              <a:t>RNA polymerase participates in all three phases of transcription</a:t>
            </a:r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457200" y="1493838"/>
            <a:ext cx="8229600" cy="4708525"/>
          </a:xfrm>
        </p:spPr>
        <p:txBody>
          <a:bodyPr/>
          <a:lstStyle/>
          <a:p>
            <a:pPr>
              <a:buFont typeface="Arial" charset="0"/>
              <a:buNone/>
            </a:pPr>
            <a:r>
              <a:rPr lang="en-US" altLang="zh-CN" dirty="0">
                <a:solidFill>
                  <a:srgbClr val="FF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Initiation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– core RNA polymerase plus sigma (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σ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) factor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Core has four subunits: two alpha (α), one beta (β), one beta prime (β')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DNA is unwound and polymerization begins</a:t>
            </a:r>
          </a:p>
          <a:p>
            <a:pPr>
              <a:buFont typeface="Arial" charset="0"/>
              <a:buNone/>
            </a:pPr>
            <a:r>
              <a:rPr lang="en-US" altLang="zh-CN" dirty="0">
                <a:solidFill>
                  <a:srgbClr val="FF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Elongation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– core RNA polymerase without </a:t>
            </a:r>
            <a:r>
              <a:rPr lang="en-US" altLang="zh-CN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σ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factor </a:t>
            </a:r>
          </a:p>
          <a:p>
            <a:pPr marL="639763" lvl="1"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Continues until RNA polymerase recognizes termination signal</a:t>
            </a:r>
          </a:p>
          <a:p>
            <a:pPr>
              <a:buFont typeface="Arial" charset="0"/>
              <a:buNone/>
            </a:pPr>
            <a:r>
              <a:rPr lang="en-US" altLang="zh-CN" dirty="0">
                <a:solidFill>
                  <a:srgbClr val="FF0000"/>
                </a:solidFill>
                <a:effectLst/>
                <a:latin typeface="Helvetica" charset="0"/>
                <a:ea typeface="ＭＳ Ｐゴシック" charset="-128"/>
                <a:cs typeface="Helvetica" charset="0"/>
              </a:rPr>
              <a:t>Termination</a:t>
            </a:r>
            <a:r>
              <a:rPr lang="en-US" altLang="zh-CN" dirty="0">
                <a:effectLst/>
                <a:latin typeface="Helvetica" charset="0"/>
                <a:ea typeface="ＭＳ Ｐゴシック" charset="-128"/>
                <a:cs typeface="Helvetica" charset="0"/>
              </a:rPr>
              <a:t> – two kinds in bacteria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Rho-dependent – Rho (</a:t>
            </a: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ρ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) protein binds to RNA polymerase  and removes it from RNA</a:t>
            </a:r>
          </a:p>
          <a:p>
            <a:pPr marL="639763" lvl="1">
              <a:spcAft>
                <a:spcPts val="600"/>
              </a:spcAft>
              <a:buSzTx/>
              <a:buFont typeface="Helvetica Neue" charset="0"/>
              <a:buChar char="•"/>
            </a:pP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Rho-independent – 20 </a:t>
            </a:r>
            <a:r>
              <a:rPr lang="en-US" altLang="zh-CN" sz="2000" dirty="0" err="1">
                <a:effectLst/>
                <a:latin typeface="Helvetica" charset="0"/>
                <a:ea typeface="ＭＳ Ｐゴシック" charset="-128"/>
                <a:cs typeface="Helvetica" charset="0"/>
              </a:rPr>
              <a:t>nt</a:t>
            </a:r>
            <a:r>
              <a:rPr lang="en-US" altLang="zh-CN" sz="2000" dirty="0">
                <a:effectLst/>
                <a:latin typeface="Helvetica" charset="0"/>
                <a:ea typeface="ＭＳ Ｐゴシック" charset="-128"/>
                <a:cs typeface="Helvetica" charset="0"/>
              </a:rPr>
              <a:t> sequence in RNA forms stem-loop </a:t>
            </a:r>
          </a:p>
        </p:txBody>
      </p:sp>
      <p:sp>
        <p:nvSpPr>
          <p:cNvPr id="8197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76F52EA7-BACD-414A-98DC-D941818A10E4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7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EE25B9C0-5BD2-D748-8056-694A6DAFB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957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839"/>
    </mc:Choice>
    <mc:Fallback xmlns="">
      <p:transition spd="slow" advTm="2983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879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Core RNA polymerase and sigma (</a:t>
            </a:r>
            <a:r>
              <a:rPr lang="en-US" altLang="zh-CN" dirty="0" err="1">
                <a:latin typeface="Helvetica" charset="0"/>
                <a:ea typeface="ＭＳ Ｐゴシック" charset="-128"/>
                <a:cs typeface="Helvetica" charset="0"/>
              </a:rPr>
              <a:t>σ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) factor form a </a:t>
            </a:r>
            <a:r>
              <a:rPr lang="en-US" altLang="zh-CN" dirty="0" err="1">
                <a:latin typeface="Helvetica" charset="0"/>
                <a:ea typeface="ＭＳ Ｐゴシック" charset="-128"/>
                <a:cs typeface="Helvetica" charset="0"/>
              </a:rPr>
              <a:t>holoenzyme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 to initiate transcription</a:t>
            </a:r>
            <a:endParaRPr lang="en-US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3DB99CF-59D6-4DF7-B7BA-F3C548AACA31}" type="slidenum">
              <a:rPr lang="en-US" altLang="zh-CN" sz="1000">
                <a:solidFill>
                  <a:srgbClr val="898989"/>
                </a:solidFill>
                <a:latin typeface="Helvetica" charset="0"/>
              </a:rPr>
              <a:pPr eaLnBrk="1" hangingPunct="1"/>
              <a:t>8</a:t>
            </a:fld>
            <a:endParaRPr lang="en-US" altLang="zh-CN" sz="1000" dirty="0">
              <a:solidFill>
                <a:srgbClr val="898989"/>
              </a:solidFill>
              <a:latin typeface="Helvetica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34433" y="4366984"/>
            <a:ext cx="8487834" cy="23544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altLang="zh-CN" sz="2100" dirty="0">
                <a:latin typeface="Helvetica" charset="0"/>
                <a:cs typeface="Helvetica" charset="0"/>
              </a:rPr>
              <a:t>Core RNA polymerase has five subunits: two alpha (α), one beta (β), one beta prime (β'), and </a:t>
            </a:r>
            <a:r>
              <a:rPr lang="en-US" altLang="zh-CN" sz="2100" dirty="0" err="1">
                <a:latin typeface="Helvetica" charset="0"/>
                <a:cs typeface="Helvetica" charset="0"/>
              </a:rPr>
              <a:t>ω</a:t>
            </a:r>
            <a:r>
              <a:rPr lang="en-US" altLang="zh-CN" sz="2100" dirty="0">
                <a:latin typeface="Helvetica" charset="0"/>
                <a:cs typeface="Helvetica" charset="0"/>
              </a:rPr>
              <a:t>.</a:t>
            </a:r>
          </a:p>
          <a:p>
            <a:pPr marL="457200" indent="-457200">
              <a:buFont typeface="+mj-lt"/>
              <a:buAutoNum type="arabicPeriod"/>
            </a:pPr>
            <a:r>
              <a:rPr lang="en-US" altLang="zh-CN" sz="2100" dirty="0">
                <a:latin typeface="Helvetica" charset="0"/>
                <a:cs typeface="Helvetica" charset="0"/>
              </a:rPr>
              <a:t>Sigma factor recognize the DNA sequence at the promoter region</a:t>
            </a:r>
          </a:p>
          <a:p>
            <a:pPr marL="0" lvl="1"/>
            <a:r>
              <a:rPr lang="en-US" altLang="zh-CN" sz="2000" dirty="0">
                <a:latin typeface="Helvetica" charset="0"/>
                <a:cs typeface="Helvetica" charset="0"/>
              </a:rPr>
              <a:t>3.    DNA is unwound and polymerization begins</a:t>
            </a:r>
            <a:endParaRPr lang="en-US" altLang="zh-CN" sz="2100" dirty="0">
              <a:latin typeface="Helvetica" charset="0"/>
              <a:cs typeface="Helvetica" charset="0"/>
            </a:endParaRPr>
          </a:p>
          <a:p>
            <a:pPr marL="457200" indent="-457200">
              <a:buAutoNum type="arabicPeriod" startAt="4"/>
            </a:pPr>
            <a:r>
              <a:rPr lang="en-US" altLang="zh-CN" sz="2100" dirty="0">
                <a:latin typeface="Helvetica" charset="0"/>
                <a:cs typeface="Helvetica" charset="0"/>
              </a:rPr>
              <a:t>The initiation of transcription is completed when sigma factor is    </a:t>
            </a:r>
          </a:p>
          <a:p>
            <a:r>
              <a:rPr lang="en-US" altLang="zh-CN" sz="2100" dirty="0">
                <a:latin typeface="Helvetica" charset="0"/>
                <a:cs typeface="Helvetica" charset="0"/>
              </a:rPr>
              <a:t>       released.</a:t>
            </a:r>
          </a:p>
          <a:p>
            <a:pPr marL="457200" indent="-457200">
              <a:buFont typeface="+mj-lt"/>
              <a:buAutoNum type="arabicPeriod"/>
            </a:pPr>
            <a:endParaRPr lang="en-US" altLang="zh-CN" sz="2100" dirty="0">
              <a:latin typeface="Helvetica" charset="0"/>
              <a:cs typeface="Helvetica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48571" y="1136120"/>
            <a:ext cx="7573696" cy="3029479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2286000" y="2644170"/>
            <a:ext cx="4572000" cy="461665"/>
          </a:xfrm>
          <a:prstGeom prst="rect">
            <a:avLst/>
          </a:prstGeom>
        </p:spPr>
        <p:txBody>
          <a:bodyPr>
            <a:spAutoFit/>
          </a:bodyPr>
          <a:lstStyle/>
          <a:p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334433" y="3334602"/>
            <a:ext cx="1765300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assemble the enzyme 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204565" y="1701336"/>
            <a:ext cx="13648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catalysis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204565" y="2252471"/>
            <a:ext cx="165942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FF0000"/>
                </a:solidFill>
              </a:rPr>
              <a:t>binds DNA</a:t>
            </a:r>
            <a:endParaRPr lang="zh-CN" altLang="en-US" dirty="0">
              <a:solidFill>
                <a:srgbClr val="FF0000"/>
              </a:solidFill>
            </a:endParaRPr>
          </a:p>
        </p:txBody>
      </p:sp>
      <p:cxnSp>
        <p:nvCxnSpPr>
          <p:cNvPr id="12" name="直线箭头连接符 11"/>
          <p:cNvCxnSpPr/>
          <p:nvPr/>
        </p:nvCxnSpPr>
        <p:spPr>
          <a:xfrm flipV="1">
            <a:off x="1794933" y="3334602"/>
            <a:ext cx="491067" cy="54313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直线箭头连接符 13"/>
          <p:cNvCxnSpPr/>
          <p:nvPr/>
        </p:nvCxnSpPr>
        <p:spPr>
          <a:xfrm flipV="1">
            <a:off x="1947333" y="3623733"/>
            <a:ext cx="1371600" cy="4064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直线箭头连接符 15"/>
          <p:cNvCxnSpPr/>
          <p:nvPr/>
        </p:nvCxnSpPr>
        <p:spPr>
          <a:xfrm flipH="1">
            <a:off x="3781231" y="1930400"/>
            <a:ext cx="462298" cy="232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直线箭头连接符 18"/>
          <p:cNvCxnSpPr/>
          <p:nvPr/>
        </p:nvCxnSpPr>
        <p:spPr>
          <a:xfrm flipH="1">
            <a:off x="3803263" y="2622771"/>
            <a:ext cx="462298" cy="23260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音频 4">
            <a:hlinkClick r:id="" action="ppaction://media"/>
            <a:extLst>
              <a:ext uri="{FF2B5EF4-FFF2-40B4-BE49-F238E27FC236}">
                <a16:creationId xmlns:a16="http://schemas.microsoft.com/office/drawing/2014/main" id="{0A147B51-C3C8-BE4B-87CF-948DA281D29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0151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402"/>
    </mc:Choice>
    <mc:Fallback xmlns="">
      <p:transition spd="slow" advTm="824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-6879"/>
            <a:ext cx="9144000" cy="1143000"/>
          </a:xfrm>
        </p:spPr>
        <p:txBody>
          <a:bodyPr/>
          <a:lstStyle/>
          <a:p>
            <a:pPr>
              <a:defRPr/>
            </a:pP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Sigma (</a:t>
            </a:r>
            <a:r>
              <a:rPr lang="en-US" altLang="zh-CN" dirty="0" err="1">
                <a:latin typeface="Helvetica" charset="0"/>
                <a:ea typeface="ＭＳ Ｐゴシック" charset="-128"/>
                <a:cs typeface="Helvetica" charset="0"/>
              </a:rPr>
              <a:t>σ</a:t>
            </a:r>
            <a:r>
              <a:rPr lang="en-US" altLang="zh-CN" dirty="0">
                <a:latin typeface="Helvetica" charset="0"/>
                <a:ea typeface="ＭＳ Ｐゴシック" charset="-128"/>
                <a:cs typeface="Helvetica" charset="0"/>
              </a:rPr>
              <a:t>) factor recognizes conserved DNA motifs(from -35 to -10) in the promoter regions</a:t>
            </a:r>
            <a:endParaRPr lang="en-US" dirty="0">
              <a:effectLst/>
              <a:latin typeface="Helvetica" charset="0"/>
              <a:ea typeface="ＭＳ Ｐゴシック" charset="-128"/>
              <a:cs typeface="Helvetica" charset="0"/>
            </a:endParaRPr>
          </a:p>
        </p:txBody>
      </p:sp>
      <p:sp>
        <p:nvSpPr>
          <p:cNvPr id="9220" name="Slide Number Placeholder 4"/>
          <p:cNvSpPr>
            <a:spLocks noGrp="1"/>
          </p:cNvSpPr>
          <p:nvPr>
            <p:ph type="sldNum" sz="quarter" idx="11"/>
          </p:nvPr>
        </p:nvSpPr>
        <p:spPr bwMode="auto"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 eaLnBrk="1" hangingPunct="1"/>
            <a:fld id="{53DB99CF-59D6-4DF7-B7BA-F3C548AACA31}" type="slidenum">
              <a:rPr lang="en-US" altLang="zh-CN" sz="1000" smtClean="0">
                <a:solidFill>
                  <a:srgbClr val="898989"/>
                </a:solidFill>
                <a:latin typeface="Helvetica" charset="0"/>
              </a:rPr>
              <a:pPr eaLnBrk="1" hangingPunct="1"/>
              <a:t>9</a:t>
            </a:fld>
            <a:endParaRPr lang="en-US" altLang="zh-CN" sz="1000">
              <a:solidFill>
                <a:srgbClr val="898989"/>
              </a:solidFill>
              <a:latin typeface="Helvetica" charset="0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9953" y="1295399"/>
            <a:ext cx="8954047" cy="417406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40266" y="5771574"/>
            <a:ext cx="8398934" cy="5847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baseline="30000" dirty="0"/>
              <a:t> All promoters in E. coli share two different short stretches of nucleotides (yellow) that are essential for recognition of the promoter by sigma factor</a:t>
            </a:r>
            <a:endParaRPr lang="zh-CN" altLang="en-US" dirty="0"/>
          </a:p>
        </p:txBody>
      </p:sp>
      <p:pic>
        <p:nvPicPr>
          <p:cNvPr id="3" name="音频 2">
            <a:hlinkClick r:id="" action="ppaction://media"/>
            <a:extLst>
              <a:ext uri="{FF2B5EF4-FFF2-40B4-BE49-F238E27FC236}">
                <a16:creationId xmlns:a16="http://schemas.microsoft.com/office/drawing/2014/main" id="{DE17FCB2-426B-B54D-BD5E-BC628962E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22458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1325"/>
    </mc:Choice>
    <mc:Fallback xmlns="">
      <p:transition spd="slow" advTm="51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noFill/>
        <a:ln>
          <a:solidFill>
            <a:schemeClr val="tx1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  <a:txDef>
      <a:spPr>
        <a:noFill/>
      </a:spPr>
      <a:bodyPr wrap="none" rtlCol="0">
        <a:spAutoFit/>
      </a:bodyPr>
      <a:lstStyle>
        <a:defPPr>
          <a:defRPr dirty="0">
            <a:latin typeface="Helvetica"/>
            <a:cs typeface="Helvetica"/>
          </a:defRPr>
        </a:defPPr>
      </a:lstStyle>
    </a:tx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15226</TotalTime>
  <Words>3123</Words>
  <Application>Microsoft Office PowerPoint</Application>
  <PresentationFormat>全屏显示(4:3)</PresentationFormat>
  <Paragraphs>449</Paragraphs>
  <Slides>60</Slides>
  <Notes>60</Notes>
  <HiddenSlides>0</HiddenSlides>
  <MMClips>59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60</vt:i4>
      </vt:variant>
    </vt:vector>
  </HeadingPairs>
  <TitlesOfParts>
    <vt:vector size="69" baseType="lpstr">
      <vt:lpstr>Courier</vt:lpstr>
      <vt:lpstr>Helvetica Neue</vt:lpstr>
      <vt:lpstr>华文新魏</vt:lpstr>
      <vt:lpstr>楷体_GB2312</vt:lpstr>
      <vt:lpstr>Arial</vt:lpstr>
      <vt:lpstr>Calibri</vt:lpstr>
      <vt:lpstr>Helvetica</vt:lpstr>
      <vt:lpstr>Wingdings</vt:lpstr>
      <vt:lpstr>Office Theme</vt:lpstr>
      <vt:lpstr>PowerPoint 演示文稿</vt:lpstr>
      <vt:lpstr>Fundamental question in Genetics</vt:lpstr>
      <vt:lpstr>Properties of cells are mainly determined by differential expression of genes</vt:lpstr>
      <vt:lpstr>Gene regulation occurs in any stage of gene transcription and translation. </vt:lpstr>
      <vt:lpstr>Expression of genes is affected by many factors</vt:lpstr>
      <vt:lpstr>RNA polymerase participates in all three phases of transcription </vt:lpstr>
      <vt:lpstr>RNA polymerase participates in all three phases of transcription</vt:lpstr>
      <vt:lpstr>Core RNA polymerase and sigma (σ) factor form a holoenzyme to initiate transcription</vt:lpstr>
      <vt:lpstr>Sigma (σ) factor recognizes conserved DNA motifs(from -35 to -10) in the promoter regions</vt:lpstr>
      <vt:lpstr>Two kinds of transcription termination  in bacteria</vt:lpstr>
      <vt:lpstr>Regulation of expression can occur at many steps</vt:lpstr>
      <vt:lpstr>The Nobel Prize in Physiology and Medicine 1965 </vt:lpstr>
      <vt:lpstr>Utilization of lactose by E. coli provides a model system of gene regulation</vt:lpstr>
      <vt:lpstr>Lactose is the inducer of the genes encoding permease and β-Gal </vt:lpstr>
      <vt:lpstr>Studies of lac− mutants revealed  the operon theory of gene regulation</vt:lpstr>
      <vt:lpstr>The lactose operon in E. coli</vt:lpstr>
      <vt:lpstr>Repression of lac gene expression</vt:lpstr>
      <vt:lpstr>Induction of the lac operon in E. coli </vt:lpstr>
      <vt:lpstr>Jacob and Monod defined the roles of the lac genes by genetic analysis of many lac mutants</vt:lpstr>
      <vt:lpstr>The PaJaMo experiment provided evidence that lacI encodes a repressor</vt:lpstr>
      <vt:lpstr>lacl− mutant that cannot bind to operator</vt:lpstr>
      <vt:lpstr>lacls mutants have a super-repressor that binds to operator but cannot bind to the inducer</vt:lpstr>
      <vt:lpstr>lacI has two separate domains</vt:lpstr>
      <vt:lpstr>The DNA binding domain of lacI has a  helix-turn-helix (HTH) motif to recognize DNA sequences  </vt:lpstr>
      <vt:lpstr>lac repressor tetramer binds to two operators</vt:lpstr>
      <vt:lpstr>Tetrameric lacI binds two operators and induces DNA looping</vt:lpstr>
      <vt:lpstr>Allosteric protein – undergoes reversible changes in conformation when bound to another molecule</vt:lpstr>
      <vt:lpstr>The operator are specific DNA sequences recognized by lacI</vt:lpstr>
      <vt:lpstr>lacOc mutants have a mutant operator that cannot bind the repressor</vt:lpstr>
      <vt:lpstr>DNase footprint detects the binding of laci and  operator DNA</vt:lpstr>
      <vt:lpstr>Proteins act in trans, DNA sites act in cis</vt:lpstr>
      <vt:lpstr>Lacl+  protein acts in trans</vt:lpstr>
      <vt:lpstr>Lacl+  protein acts in trans</vt:lpstr>
      <vt:lpstr>DNA sequence mutations in  lacO acts in cis</vt:lpstr>
      <vt:lpstr>The lac operon of E. coli is regulated  by both lactose and glucose</vt:lpstr>
      <vt:lpstr>Positive regulation of lac operon by CRP–cAMP</vt:lpstr>
      <vt:lpstr>Glucose negatively regulate cAMP</vt:lpstr>
      <vt:lpstr>CRP–cAMP binds as a dimer to  a regulatory region</vt:lpstr>
      <vt:lpstr>Negative and positive control of the lac operon </vt:lpstr>
      <vt:lpstr>CRP-cAMP complex makes direct contact  with RNA polymerase</vt:lpstr>
      <vt:lpstr>Negative and positive control of the lac operon </vt:lpstr>
      <vt:lpstr>Overlapping binding sites for RNA polymerase and lac repressor</vt:lpstr>
      <vt:lpstr>Advantages of using lactose utilization by E. coli  as a model for understanding gene regulation</vt:lpstr>
      <vt:lpstr>lacZ gene is commonly used as a reporter  of gene expression</vt:lpstr>
      <vt:lpstr>lacZ fusion used to perform genetic studies of the regulatory region of gene X</vt:lpstr>
      <vt:lpstr>Using lacZ to identify sets of genes regulated by the same stimulus</vt:lpstr>
      <vt:lpstr>Use of fusions to overproduce a gene product</vt:lpstr>
      <vt:lpstr>Dual Positive and negative regulation of the araBAD operon by AraC</vt:lpstr>
      <vt:lpstr>AraC acts as both a repressor and an activator </vt:lpstr>
      <vt:lpstr>In the mutant of araC, no araBAD is transcribed</vt:lpstr>
      <vt:lpstr>Regulation of the tryptophan (trp)  operon in E. coli</vt:lpstr>
      <vt:lpstr>Tryptophan acts as a co-repressor</vt:lpstr>
      <vt:lpstr>Evidence that TrpR repressor is not the only regulator of the trp operon</vt:lpstr>
      <vt:lpstr>Transcription from the trp promoter produces two alternative mRNAs</vt:lpstr>
      <vt:lpstr>Alternate stem-loop structures in trpL RNA</vt:lpstr>
      <vt:lpstr>When tryptophan is present, transcription terminates in trpL because of translation</vt:lpstr>
      <vt:lpstr>When tryptophan isn't present, transcription doesn't terminate in trpL </vt:lpstr>
      <vt:lpstr>Two mechanisms for trp operon regulation</vt:lpstr>
      <vt:lpstr>Key Words</vt:lpstr>
      <vt:lpstr>Key Words</vt:lpstr>
    </vt:vector>
  </TitlesOfParts>
  <Company>University of Georgia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Mary Bedell</dc:creator>
  <cp:lastModifiedBy>LIWEIXUAN</cp:lastModifiedBy>
  <cp:revision>746</cp:revision>
  <cp:lastPrinted>2015-05-25T22:24:28Z</cp:lastPrinted>
  <dcterms:created xsi:type="dcterms:W3CDTF">2010-10-26T17:34:39Z</dcterms:created>
  <dcterms:modified xsi:type="dcterms:W3CDTF">2023-05-11T06:51:40Z</dcterms:modified>
</cp:coreProperties>
</file>